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2" r:id="rId1"/>
  </p:sldMasterIdLst>
  <p:notesMasterIdLst>
    <p:notesMasterId r:id="rId44"/>
  </p:notesMasterIdLst>
  <p:handoutMasterIdLst>
    <p:handoutMasterId r:id="rId45"/>
  </p:handoutMasterIdLst>
  <p:sldIdLst>
    <p:sldId id="381" r:id="rId2"/>
    <p:sldId id="296" r:id="rId3"/>
    <p:sldId id="383" r:id="rId4"/>
    <p:sldId id="385" r:id="rId5"/>
    <p:sldId id="387" r:id="rId6"/>
    <p:sldId id="370" r:id="rId7"/>
    <p:sldId id="386" r:id="rId8"/>
    <p:sldId id="285" r:id="rId9"/>
    <p:sldId id="390" r:id="rId10"/>
    <p:sldId id="389" r:id="rId11"/>
    <p:sldId id="283" r:id="rId12"/>
    <p:sldId id="364" r:id="rId13"/>
    <p:sldId id="272" r:id="rId14"/>
    <p:sldId id="294" r:id="rId15"/>
    <p:sldId id="376" r:id="rId16"/>
    <p:sldId id="413" r:id="rId17"/>
    <p:sldId id="360" r:id="rId18"/>
    <p:sldId id="277" r:id="rId19"/>
    <p:sldId id="414" r:id="rId20"/>
    <p:sldId id="371" r:id="rId21"/>
    <p:sldId id="363" r:id="rId22"/>
    <p:sldId id="416" r:id="rId23"/>
    <p:sldId id="392" r:id="rId24"/>
    <p:sldId id="343" r:id="rId25"/>
    <p:sldId id="399" r:id="rId26"/>
    <p:sldId id="397" r:id="rId27"/>
    <p:sldId id="369" r:id="rId28"/>
    <p:sldId id="396" r:id="rId29"/>
    <p:sldId id="411" r:id="rId30"/>
    <p:sldId id="394" r:id="rId31"/>
    <p:sldId id="393" r:id="rId32"/>
    <p:sldId id="402" r:id="rId33"/>
    <p:sldId id="401" r:id="rId34"/>
    <p:sldId id="405" r:id="rId35"/>
    <p:sldId id="407" r:id="rId36"/>
    <p:sldId id="403" r:id="rId37"/>
    <p:sldId id="404" r:id="rId38"/>
    <p:sldId id="406" r:id="rId39"/>
    <p:sldId id="409" r:id="rId40"/>
    <p:sldId id="410" r:id="rId41"/>
    <p:sldId id="408" r:id="rId42"/>
    <p:sldId id="330" r:id="rId43"/>
  </p:sldIdLst>
  <p:sldSz cx="9144000" cy="6858000" type="screen4x3"/>
  <p:notesSz cx="7077075" cy="93932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dmund Harfmann" initials="EH" lastIdx="1" clrIdx="0">
    <p:extLst>
      <p:ext uri="{19B8F6BF-5375-455C-9EA6-DF929625EA0E}">
        <p15:presenceInfo xmlns:p15="http://schemas.microsoft.com/office/powerpoint/2012/main" userId="7ed54617b4feba9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A00DEF6-C4F7-4069-A701-2FCA26572AD9}" v="37" dt="2026-01-01T14:39:22.84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789" autoAdjust="0"/>
    <p:restoredTop sz="59956" autoAdjust="0"/>
  </p:normalViewPr>
  <p:slideViewPr>
    <p:cSldViewPr>
      <p:cViewPr varScale="1">
        <p:scale>
          <a:sx n="72" d="100"/>
          <a:sy n="72" d="100"/>
        </p:scale>
        <p:origin x="2430" y="78"/>
      </p:cViewPr>
      <p:guideLst>
        <p:guide orient="horz" pos="2160"/>
        <p:guide pos="2880"/>
      </p:guideLst>
    </p:cSldViewPr>
  </p:slideViewPr>
  <p:outlineViewPr>
    <p:cViewPr>
      <p:scale>
        <a:sx n="33" d="100"/>
        <a:sy n="33" d="100"/>
      </p:scale>
      <p:origin x="0" y="0"/>
    </p:cViewPr>
  </p:outlineViewPr>
  <p:notesTextViewPr>
    <p:cViewPr>
      <p:scale>
        <a:sx n="3" d="2"/>
        <a:sy n="3" d="2"/>
      </p:scale>
      <p:origin x="0" y="-6"/>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52"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dmund Harfmann" userId="7ed54617b4feba9c" providerId="LiveId" clId="{FED3ACE7-096F-45D7-A98C-5416E431DAF9}"/>
    <pc:docChg chg="undo custSel addSld delSld modSld sldOrd">
      <pc:chgData name="Edmund Harfmann" userId="7ed54617b4feba9c" providerId="LiveId" clId="{FED3ACE7-096F-45D7-A98C-5416E431DAF9}" dt="2026-01-03T15:11:49.168" v="4752" actId="5793"/>
      <pc:docMkLst>
        <pc:docMk/>
      </pc:docMkLst>
      <pc:sldChg chg="delSp add mod modNotesTx">
        <pc:chgData name="Edmund Harfmann" userId="7ed54617b4feba9c" providerId="LiveId" clId="{FED3ACE7-096F-45D7-A98C-5416E431DAF9}" dt="2026-01-03T14:54:48.617" v="4141" actId="20577"/>
        <pc:sldMkLst>
          <pc:docMk/>
          <pc:sldMk cId="3495682505" sldId="277"/>
        </pc:sldMkLst>
      </pc:sldChg>
      <pc:sldChg chg="add ord">
        <pc:chgData name="Edmund Harfmann" userId="7ed54617b4feba9c" providerId="LiveId" clId="{FED3ACE7-096F-45D7-A98C-5416E431DAF9}" dt="2026-01-03T14:46:57.382" v="4086"/>
        <pc:sldMkLst>
          <pc:docMk/>
          <pc:sldMk cId="799523853" sldId="285"/>
        </pc:sldMkLst>
      </pc:sldChg>
      <pc:sldChg chg="modSp mod modNotesTx">
        <pc:chgData name="Edmund Harfmann" userId="7ed54617b4feba9c" providerId="LiveId" clId="{FED3ACE7-096F-45D7-A98C-5416E431DAF9}" dt="2026-01-03T14:51:13.786" v="4088" actId="6549"/>
        <pc:sldMkLst>
          <pc:docMk/>
          <pc:sldMk cId="1477882381" sldId="294"/>
        </pc:sldMkLst>
        <pc:spChg chg="mod">
          <ac:chgData name="Edmund Harfmann" userId="7ed54617b4feba9c" providerId="LiveId" clId="{FED3ACE7-096F-45D7-A98C-5416E431DAF9}" dt="2025-12-29T15:20:21.704" v="57" actId="207"/>
          <ac:spMkLst>
            <pc:docMk/>
            <pc:sldMk cId="1477882381" sldId="294"/>
            <ac:spMk id="2" creationId="{00000000-0000-0000-0000-000000000000}"/>
          </ac:spMkLst>
        </pc:spChg>
      </pc:sldChg>
      <pc:sldChg chg="modSp mod">
        <pc:chgData name="Edmund Harfmann" userId="7ed54617b4feba9c" providerId="LiveId" clId="{FED3ACE7-096F-45D7-A98C-5416E431DAF9}" dt="2025-12-29T15:19:27.894" v="48" actId="207"/>
        <pc:sldMkLst>
          <pc:docMk/>
          <pc:sldMk cId="2822752842" sldId="296"/>
        </pc:sldMkLst>
        <pc:spChg chg="mod">
          <ac:chgData name="Edmund Harfmann" userId="7ed54617b4feba9c" providerId="LiveId" clId="{FED3ACE7-096F-45D7-A98C-5416E431DAF9}" dt="2025-12-29T15:19:27.894" v="48" actId="207"/>
          <ac:spMkLst>
            <pc:docMk/>
            <pc:sldMk cId="2822752842" sldId="296"/>
            <ac:spMk id="2" creationId="{00000000-0000-0000-0000-000000000000}"/>
          </ac:spMkLst>
        </pc:spChg>
      </pc:sldChg>
      <pc:sldChg chg="modSp mod modNotesTx">
        <pc:chgData name="Edmund Harfmann" userId="7ed54617b4feba9c" providerId="LiveId" clId="{FED3ACE7-096F-45D7-A98C-5416E431DAF9}" dt="2026-01-01T14:50:01.649" v="3803" actId="6549"/>
        <pc:sldMkLst>
          <pc:docMk/>
          <pc:sldMk cId="0" sldId="330"/>
        </pc:sldMkLst>
        <pc:spChg chg="mod">
          <ac:chgData name="Edmund Harfmann" userId="7ed54617b4feba9c" providerId="LiveId" clId="{FED3ACE7-096F-45D7-A98C-5416E431DAF9}" dt="2025-12-29T15:23:10.737" v="85" actId="207"/>
          <ac:spMkLst>
            <pc:docMk/>
            <pc:sldMk cId="0" sldId="330"/>
            <ac:spMk id="2" creationId="{00000000-0000-0000-0000-000000000000}"/>
          </ac:spMkLst>
        </pc:spChg>
        <pc:spChg chg="mod">
          <ac:chgData name="Edmund Harfmann" userId="7ed54617b4feba9c" providerId="LiveId" clId="{FED3ACE7-096F-45D7-A98C-5416E431DAF9}" dt="2025-12-29T15:22:59.655" v="83" actId="207"/>
          <ac:spMkLst>
            <pc:docMk/>
            <pc:sldMk cId="0" sldId="330"/>
            <ac:spMk id="4" creationId="{784572E6-EE14-4751-980F-08FE3060AC7A}"/>
          </ac:spMkLst>
        </pc:spChg>
        <pc:spChg chg="mod">
          <ac:chgData name="Edmund Harfmann" userId="7ed54617b4feba9c" providerId="LiveId" clId="{FED3ACE7-096F-45D7-A98C-5416E431DAF9}" dt="2025-12-29T15:23:04.547" v="84" actId="207"/>
          <ac:spMkLst>
            <pc:docMk/>
            <pc:sldMk cId="0" sldId="330"/>
            <ac:spMk id="5" creationId="{D387CD4A-AEA6-1449-9D02-17572DEED9F0}"/>
          </ac:spMkLst>
        </pc:spChg>
      </pc:sldChg>
      <pc:sldChg chg="modSp mod">
        <pc:chgData name="Edmund Harfmann" userId="7ed54617b4feba9c" providerId="LiveId" clId="{FED3ACE7-096F-45D7-A98C-5416E431DAF9}" dt="2025-12-29T15:21:07.340" v="64" actId="207"/>
        <pc:sldMkLst>
          <pc:docMk/>
          <pc:sldMk cId="0" sldId="343"/>
        </pc:sldMkLst>
        <pc:spChg chg="mod">
          <ac:chgData name="Edmund Harfmann" userId="7ed54617b4feba9c" providerId="LiveId" clId="{FED3ACE7-096F-45D7-A98C-5416E431DAF9}" dt="2025-12-29T15:21:07.340" v="64" actId="207"/>
          <ac:spMkLst>
            <pc:docMk/>
            <pc:sldMk cId="0" sldId="343"/>
            <ac:spMk id="10" creationId="{0F4EAFD7-5364-D452-55BE-0D46CE229DE0}"/>
          </ac:spMkLst>
        </pc:spChg>
      </pc:sldChg>
      <pc:sldChg chg="addSp delSp modSp add mod modNotesTx">
        <pc:chgData name="Edmund Harfmann" userId="7ed54617b4feba9c" providerId="LiveId" clId="{FED3ACE7-096F-45D7-A98C-5416E431DAF9}" dt="2026-01-03T14:53:06.123" v="4139" actId="20577"/>
        <pc:sldMkLst>
          <pc:docMk/>
          <pc:sldMk cId="3558150738" sldId="360"/>
        </pc:sldMkLst>
        <pc:spChg chg="mod">
          <ac:chgData name="Edmund Harfmann" userId="7ed54617b4feba9c" providerId="LiveId" clId="{FED3ACE7-096F-45D7-A98C-5416E431DAF9}" dt="2025-12-29T16:41:41.856" v="1348" actId="5793"/>
          <ac:spMkLst>
            <pc:docMk/>
            <pc:sldMk cId="3558150738" sldId="360"/>
            <ac:spMk id="2" creationId="{2CCE74CA-B974-421B-AAE8-BEEF8667AEB6}"/>
          </ac:spMkLst>
        </pc:spChg>
        <pc:picChg chg="add mod">
          <ac:chgData name="Edmund Harfmann" userId="7ed54617b4feba9c" providerId="LiveId" clId="{FED3ACE7-096F-45D7-A98C-5416E431DAF9}" dt="2025-12-29T16:41:32.385" v="1335" actId="1076"/>
          <ac:picMkLst>
            <pc:docMk/>
            <pc:sldMk cId="3558150738" sldId="360"/>
            <ac:picMk id="5" creationId="{8860C091-73CA-A8A8-5808-F6E5E1D7AEF0}"/>
          </ac:picMkLst>
        </pc:picChg>
      </pc:sldChg>
      <pc:sldChg chg="add del ord modNotesTx">
        <pc:chgData name="Edmund Harfmann" userId="7ed54617b4feba9c" providerId="LiveId" clId="{FED3ACE7-096F-45D7-A98C-5416E431DAF9}" dt="2026-01-03T14:58:38.926" v="4208" actId="20577"/>
        <pc:sldMkLst>
          <pc:docMk/>
          <pc:sldMk cId="2520069998" sldId="363"/>
        </pc:sldMkLst>
      </pc:sldChg>
      <pc:sldChg chg="modSp mod modNotesTx">
        <pc:chgData name="Edmund Harfmann" userId="7ed54617b4feba9c" providerId="LiveId" clId="{FED3ACE7-096F-45D7-A98C-5416E431DAF9}" dt="2026-01-01T14:06:18.339" v="3034" actId="5793"/>
        <pc:sldMkLst>
          <pc:docMk/>
          <pc:sldMk cId="2937760249" sldId="364"/>
        </pc:sldMkLst>
        <pc:spChg chg="mod">
          <ac:chgData name="Edmund Harfmann" userId="7ed54617b4feba9c" providerId="LiveId" clId="{FED3ACE7-096F-45D7-A98C-5416E431DAF9}" dt="2025-12-29T15:20:13.514" v="56" actId="122"/>
          <ac:spMkLst>
            <pc:docMk/>
            <pc:sldMk cId="2937760249" sldId="364"/>
            <ac:spMk id="2" creationId="{00000000-0000-0000-0000-000000000000}"/>
          </ac:spMkLst>
        </pc:spChg>
      </pc:sldChg>
      <pc:sldChg chg="modSp mod modNotesTx">
        <pc:chgData name="Edmund Harfmann" userId="7ed54617b4feba9c" providerId="LiveId" clId="{FED3ACE7-096F-45D7-A98C-5416E431DAF9}" dt="2026-01-01T14:44:22.508" v="3799" actId="20577"/>
        <pc:sldMkLst>
          <pc:docMk/>
          <pc:sldMk cId="2809500952" sldId="369"/>
        </pc:sldMkLst>
        <pc:spChg chg="mod">
          <ac:chgData name="Edmund Harfmann" userId="7ed54617b4feba9c" providerId="LiveId" clId="{FED3ACE7-096F-45D7-A98C-5416E431DAF9}" dt="2025-12-29T15:21:22.001" v="67" actId="207"/>
          <ac:spMkLst>
            <pc:docMk/>
            <pc:sldMk cId="2809500952" sldId="369"/>
            <ac:spMk id="2" creationId="{C5551B60-0959-48C4-AA31-A1CFBB83B0B6}"/>
          </ac:spMkLst>
        </pc:spChg>
      </pc:sldChg>
      <pc:sldChg chg="add modNotesTx">
        <pc:chgData name="Edmund Harfmann" userId="7ed54617b4feba9c" providerId="LiveId" clId="{FED3ACE7-096F-45D7-A98C-5416E431DAF9}" dt="2026-01-03T14:43:13.948" v="3869" actId="20577"/>
        <pc:sldMkLst>
          <pc:docMk/>
          <pc:sldMk cId="1076728616" sldId="370"/>
        </pc:sldMkLst>
      </pc:sldChg>
      <pc:sldChg chg="add del modNotesTx">
        <pc:chgData name="Edmund Harfmann" userId="7ed54617b4feba9c" providerId="LiveId" clId="{FED3ACE7-096F-45D7-A98C-5416E431DAF9}" dt="2026-01-03T14:57:02.917" v="4145" actId="20577"/>
        <pc:sldMkLst>
          <pc:docMk/>
          <pc:sldMk cId="2659220336" sldId="371"/>
        </pc:sldMkLst>
      </pc:sldChg>
      <pc:sldChg chg="modSp mod modNotesTx">
        <pc:chgData name="Edmund Harfmann" userId="7ed54617b4feba9c" providerId="LiveId" clId="{FED3ACE7-096F-45D7-A98C-5416E431DAF9}" dt="2026-01-01T14:11:51.901" v="3228" actId="20577"/>
        <pc:sldMkLst>
          <pc:docMk/>
          <pc:sldMk cId="4042357466" sldId="376"/>
        </pc:sldMkLst>
        <pc:spChg chg="mod">
          <ac:chgData name="Edmund Harfmann" userId="7ed54617b4feba9c" providerId="LiveId" clId="{FED3ACE7-096F-45D7-A98C-5416E431DAF9}" dt="2025-12-29T15:20:26.346" v="58" actId="207"/>
          <ac:spMkLst>
            <pc:docMk/>
            <pc:sldMk cId="4042357466" sldId="376"/>
            <ac:spMk id="2" creationId="{00000000-0000-0000-0000-000000000000}"/>
          </ac:spMkLst>
        </pc:spChg>
        <pc:spChg chg="mod">
          <ac:chgData name="Edmund Harfmann" userId="7ed54617b4feba9c" providerId="LiveId" clId="{FED3ACE7-096F-45D7-A98C-5416E431DAF9}" dt="2025-12-29T15:20:35.802" v="59" actId="207"/>
          <ac:spMkLst>
            <pc:docMk/>
            <pc:sldMk cId="4042357466" sldId="376"/>
            <ac:spMk id="11" creationId="{A11EF5CB-F52F-B10F-2E83-B78C8224453C}"/>
          </ac:spMkLst>
        </pc:spChg>
        <pc:spChg chg="mod">
          <ac:chgData name="Edmund Harfmann" userId="7ed54617b4feba9c" providerId="LiveId" clId="{FED3ACE7-096F-45D7-A98C-5416E431DAF9}" dt="2025-12-29T15:20:40.005" v="60" actId="207"/>
          <ac:spMkLst>
            <pc:docMk/>
            <pc:sldMk cId="4042357466" sldId="376"/>
            <ac:spMk id="13" creationId="{6D713512-CE57-A34D-B0C1-29F8F13E5DB8}"/>
          </ac:spMkLst>
        </pc:spChg>
      </pc:sldChg>
      <pc:sldChg chg="modSp mod modNotesTx">
        <pc:chgData name="Edmund Harfmann" userId="7ed54617b4feba9c" providerId="LiveId" clId="{FED3ACE7-096F-45D7-A98C-5416E431DAF9}" dt="2025-12-29T16:26:56.891" v="1033" actId="20577"/>
        <pc:sldMkLst>
          <pc:docMk/>
          <pc:sldMk cId="3442302925" sldId="381"/>
        </pc:sldMkLst>
        <pc:spChg chg="mod">
          <ac:chgData name="Edmund Harfmann" userId="7ed54617b4feba9c" providerId="LiveId" clId="{FED3ACE7-096F-45D7-A98C-5416E431DAF9}" dt="2025-12-29T15:19:22.064" v="47" actId="207"/>
          <ac:spMkLst>
            <pc:docMk/>
            <pc:sldMk cId="3442302925" sldId="381"/>
            <ac:spMk id="2" creationId="{00000000-0000-0000-0000-000000000000}"/>
          </ac:spMkLst>
        </pc:spChg>
      </pc:sldChg>
      <pc:sldChg chg="modNotesTx">
        <pc:chgData name="Edmund Harfmann" userId="7ed54617b4feba9c" providerId="LiveId" clId="{FED3ACE7-096F-45D7-A98C-5416E431DAF9}" dt="2026-01-03T14:39:48.753" v="3810" actId="20577"/>
        <pc:sldMkLst>
          <pc:docMk/>
          <pc:sldMk cId="1373281132" sldId="383"/>
        </pc:sldMkLst>
      </pc:sldChg>
      <pc:sldChg chg="modSp mod modNotesTx">
        <pc:chgData name="Edmund Harfmann" userId="7ed54617b4feba9c" providerId="LiveId" clId="{FED3ACE7-096F-45D7-A98C-5416E431DAF9}" dt="2026-01-01T12:31:37.172" v="2704" actId="20577"/>
        <pc:sldMkLst>
          <pc:docMk/>
          <pc:sldMk cId="4268346309" sldId="385"/>
        </pc:sldMkLst>
        <pc:spChg chg="mod">
          <ac:chgData name="Edmund Harfmann" userId="7ed54617b4feba9c" providerId="LiveId" clId="{FED3ACE7-096F-45D7-A98C-5416E431DAF9}" dt="2025-12-29T15:19:35.130" v="49" actId="207"/>
          <ac:spMkLst>
            <pc:docMk/>
            <pc:sldMk cId="4268346309" sldId="385"/>
            <ac:spMk id="2" creationId="{00000000-0000-0000-0000-000000000000}"/>
          </ac:spMkLst>
        </pc:spChg>
      </pc:sldChg>
      <pc:sldChg chg="modSp mod ord modNotesTx">
        <pc:chgData name="Edmund Harfmann" userId="7ed54617b4feba9c" providerId="LiveId" clId="{FED3ACE7-096F-45D7-A98C-5416E431DAF9}" dt="2026-01-03T14:46:45.816" v="4084" actId="20577"/>
        <pc:sldMkLst>
          <pc:docMk/>
          <pc:sldMk cId="602777044" sldId="386"/>
        </pc:sldMkLst>
        <pc:spChg chg="mod">
          <ac:chgData name="Edmund Harfmann" userId="7ed54617b4feba9c" providerId="LiveId" clId="{FED3ACE7-096F-45D7-A98C-5416E431DAF9}" dt="2025-12-29T15:19:44.069" v="51" actId="207"/>
          <ac:spMkLst>
            <pc:docMk/>
            <pc:sldMk cId="602777044" sldId="386"/>
            <ac:spMk id="2" creationId="{59C918ED-01A7-4D38-BC33-1CFDB059B529}"/>
          </ac:spMkLst>
        </pc:spChg>
        <pc:spChg chg="mod">
          <ac:chgData name="Edmund Harfmann" userId="7ed54617b4feba9c" providerId="LiveId" clId="{FED3ACE7-096F-45D7-A98C-5416E431DAF9}" dt="2025-12-29T15:19:40.693" v="50" actId="207"/>
          <ac:spMkLst>
            <pc:docMk/>
            <pc:sldMk cId="602777044" sldId="386"/>
            <ac:spMk id="3" creationId="{D26007D2-C611-AC39-4BE1-C76A71EC7E53}"/>
          </ac:spMkLst>
        </pc:spChg>
      </pc:sldChg>
      <pc:sldChg chg="modSp mod modNotesTx">
        <pc:chgData name="Edmund Harfmann" userId="7ed54617b4feba9c" providerId="LiveId" clId="{FED3ACE7-096F-45D7-A98C-5416E431DAF9}" dt="2026-01-01T12:31:53.469" v="2705" actId="6549"/>
        <pc:sldMkLst>
          <pc:docMk/>
          <pc:sldMk cId="477994161" sldId="387"/>
        </pc:sldMkLst>
        <pc:spChg chg="mod">
          <ac:chgData name="Edmund Harfmann" userId="7ed54617b4feba9c" providerId="LiveId" clId="{FED3ACE7-096F-45D7-A98C-5416E431DAF9}" dt="2025-12-29T15:19:49.196" v="52" actId="207"/>
          <ac:spMkLst>
            <pc:docMk/>
            <pc:sldMk cId="477994161" sldId="387"/>
            <ac:spMk id="3" creationId="{5B917304-6C70-4054-1171-51B3DEB2C3BA}"/>
          </ac:spMkLst>
        </pc:spChg>
      </pc:sldChg>
      <pc:sldChg chg="modSp mod modNotesTx">
        <pc:chgData name="Edmund Harfmann" userId="7ed54617b4feba9c" providerId="LiveId" clId="{FED3ACE7-096F-45D7-A98C-5416E431DAF9}" dt="2026-01-01T14:04:57.028" v="2950" actId="5793"/>
        <pc:sldMkLst>
          <pc:docMk/>
          <pc:sldMk cId="758115387" sldId="389"/>
        </pc:sldMkLst>
        <pc:spChg chg="mod">
          <ac:chgData name="Edmund Harfmann" userId="7ed54617b4feba9c" providerId="LiveId" clId="{FED3ACE7-096F-45D7-A98C-5416E431DAF9}" dt="2025-12-29T15:19:59.698" v="54" actId="207"/>
          <ac:spMkLst>
            <pc:docMk/>
            <pc:sldMk cId="758115387" sldId="389"/>
            <ac:spMk id="2" creationId="{00000000-0000-0000-0000-000000000000}"/>
          </ac:spMkLst>
        </pc:spChg>
      </pc:sldChg>
      <pc:sldChg chg="modSp mod modNotesTx">
        <pc:chgData name="Edmund Harfmann" userId="7ed54617b4feba9c" providerId="LiveId" clId="{FED3ACE7-096F-45D7-A98C-5416E431DAF9}" dt="2025-12-29T16:36:54.924" v="1288" actId="20577"/>
        <pc:sldMkLst>
          <pc:docMk/>
          <pc:sldMk cId="2067554232" sldId="390"/>
        </pc:sldMkLst>
        <pc:spChg chg="mod">
          <ac:chgData name="Edmund Harfmann" userId="7ed54617b4feba9c" providerId="LiveId" clId="{FED3ACE7-096F-45D7-A98C-5416E431DAF9}" dt="2025-12-29T15:19:55.010" v="53" actId="207"/>
          <ac:spMkLst>
            <pc:docMk/>
            <pc:sldMk cId="2067554232" sldId="390"/>
            <ac:spMk id="2" creationId="{00000000-0000-0000-0000-000000000000}"/>
          </ac:spMkLst>
        </pc:spChg>
      </pc:sldChg>
      <pc:sldChg chg="modSp mod">
        <pc:chgData name="Edmund Harfmann" userId="7ed54617b4feba9c" providerId="LiveId" clId="{FED3ACE7-096F-45D7-A98C-5416E431DAF9}" dt="2025-12-29T15:20:48.866" v="62" actId="122"/>
        <pc:sldMkLst>
          <pc:docMk/>
          <pc:sldMk cId="2973981470" sldId="392"/>
        </pc:sldMkLst>
        <pc:spChg chg="mod">
          <ac:chgData name="Edmund Harfmann" userId="7ed54617b4feba9c" providerId="LiveId" clId="{FED3ACE7-096F-45D7-A98C-5416E431DAF9}" dt="2025-12-29T15:20:48.866" v="62" actId="122"/>
          <ac:spMkLst>
            <pc:docMk/>
            <pc:sldMk cId="2973981470" sldId="392"/>
            <ac:spMk id="2" creationId="{6E6C48B1-C3FC-1B89-3188-365F43B47433}"/>
          </ac:spMkLst>
        </pc:spChg>
      </pc:sldChg>
      <pc:sldChg chg="modSp mod">
        <pc:chgData name="Edmund Harfmann" userId="7ed54617b4feba9c" providerId="LiveId" clId="{FED3ACE7-096F-45D7-A98C-5416E431DAF9}" dt="2025-12-29T15:21:53.088" v="72" actId="207"/>
        <pc:sldMkLst>
          <pc:docMk/>
          <pc:sldMk cId="1624501534" sldId="393"/>
        </pc:sldMkLst>
        <pc:spChg chg="mod">
          <ac:chgData name="Edmund Harfmann" userId="7ed54617b4feba9c" providerId="LiveId" clId="{FED3ACE7-096F-45D7-A98C-5416E431DAF9}" dt="2025-12-29T15:21:53.088" v="72" actId="207"/>
          <ac:spMkLst>
            <pc:docMk/>
            <pc:sldMk cId="1624501534" sldId="393"/>
            <ac:spMk id="2" creationId="{00000000-0000-0000-0000-000000000000}"/>
          </ac:spMkLst>
        </pc:spChg>
      </pc:sldChg>
      <pc:sldChg chg="modSp mod">
        <pc:chgData name="Edmund Harfmann" userId="7ed54617b4feba9c" providerId="LiveId" clId="{FED3ACE7-096F-45D7-A98C-5416E431DAF9}" dt="2025-12-29T15:21:47.962" v="71" actId="207"/>
        <pc:sldMkLst>
          <pc:docMk/>
          <pc:sldMk cId="2402464016" sldId="394"/>
        </pc:sldMkLst>
        <pc:spChg chg="mod">
          <ac:chgData name="Edmund Harfmann" userId="7ed54617b4feba9c" providerId="LiveId" clId="{FED3ACE7-096F-45D7-A98C-5416E431DAF9}" dt="2025-12-29T15:21:47.962" v="71" actId="207"/>
          <ac:spMkLst>
            <pc:docMk/>
            <pc:sldMk cId="2402464016" sldId="394"/>
            <ac:spMk id="2" creationId="{00000000-0000-0000-0000-000000000000}"/>
          </ac:spMkLst>
        </pc:spChg>
      </pc:sldChg>
      <pc:sldChg chg="modSp mod modNotesTx">
        <pc:chgData name="Edmund Harfmann" userId="7ed54617b4feba9c" providerId="LiveId" clId="{FED3ACE7-096F-45D7-A98C-5416E431DAF9}" dt="2026-01-03T15:02:28.314" v="4258" actId="20577"/>
        <pc:sldMkLst>
          <pc:docMk/>
          <pc:sldMk cId="3837398691" sldId="396"/>
        </pc:sldMkLst>
        <pc:spChg chg="mod">
          <ac:chgData name="Edmund Harfmann" userId="7ed54617b4feba9c" providerId="LiveId" clId="{FED3ACE7-096F-45D7-A98C-5416E431DAF9}" dt="2025-12-29T15:21:27.486" v="68" actId="207"/>
          <ac:spMkLst>
            <pc:docMk/>
            <pc:sldMk cId="3837398691" sldId="396"/>
            <ac:spMk id="10" creationId="{91691BB2-AD90-D0EF-1376-9C1E44415263}"/>
          </ac:spMkLst>
        </pc:spChg>
        <pc:spChg chg="mod">
          <ac:chgData name="Edmund Harfmann" userId="7ed54617b4feba9c" providerId="LiveId" clId="{FED3ACE7-096F-45D7-A98C-5416E431DAF9}" dt="2025-12-29T15:21:33.271" v="69" actId="207"/>
          <ac:spMkLst>
            <pc:docMk/>
            <pc:sldMk cId="3837398691" sldId="396"/>
            <ac:spMk id="11" creationId="{C79C4C29-0262-061D-3A59-4F267DD4ABCB}"/>
          </ac:spMkLst>
        </pc:spChg>
      </pc:sldChg>
      <pc:sldChg chg="modSp mod">
        <pc:chgData name="Edmund Harfmann" userId="7ed54617b4feba9c" providerId="LiveId" clId="{FED3ACE7-096F-45D7-A98C-5416E431DAF9}" dt="2025-12-29T15:21:18.015" v="66" actId="207"/>
        <pc:sldMkLst>
          <pc:docMk/>
          <pc:sldMk cId="2097141395" sldId="397"/>
        </pc:sldMkLst>
        <pc:spChg chg="mod">
          <ac:chgData name="Edmund Harfmann" userId="7ed54617b4feba9c" providerId="LiveId" clId="{FED3ACE7-096F-45D7-A98C-5416E431DAF9}" dt="2025-12-29T15:21:18.015" v="66" actId="207"/>
          <ac:spMkLst>
            <pc:docMk/>
            <pc:sldMk cId="2097141395" sldId="397"/>
            <ac:spMk id="10" creationId="{F11B500E-4E71-983E-6F28-992FD28EFCE7}"/>
          </ac:spMkLst>
        </pc:spChg>
      </pc:sldChg>
      <pc:sldChg chg="modSp mod">
        <pc:chgData name="Edmund Harfmann" userId="7ed54617b4feba9c" providerId="LiveId" clId="{FED3ACE7-096F-45D7-A98C-5416E431DAF9}" dt="2025-12-29T15:21:12.951" v="65" actId="207"/>
        <pc:sldMkLst>
          <pc:docMk/>
          <pc:sldMk cId="2144840537" sldId="399"/>
        </pc:sldMkLst>
        <pc:spChg chg="mod">
          <ac:chgData name="Edmund Harfmann" userId="7ed54617b4feba9c" providerId="LiveId" clId="{FED3ACE7-096F-45D7-A98C-5416E431DAF9}" dt="2025-12-29T15:21:12.951" v="65" actId="207"/>
          <ac:spMkLst>
            <pc:docMk/>
            <pc:sldMk cId="2144840537" sldId="399"/>
            <ac:spMk id="5" creationId="{B526A9D5-B5FF-6961-FA2F-2EB3F8EB9712}"/>
          </ac:spMkLst>
        </pc:spChg>
      </pc:sldChg>
      <pc:sldChg chg="modSp mod">
        <pc:chgData name="Edmund Harfmann" userId="7ed54617b4feba9c" providerId="LiveId" clId="{FED3ACE7-096F-45D7-A98C-5416E431DAF9}" dt="2025-12-29T15:22:07.686" v="74" actId="207"/>
        <pc:sldMkLst>
          <pc:docMk/>
          <pc:sldMk cId="4105414961" sldId="401"/>
        </pc:sldMkLst>
        <pc:spChg chg="mod">
          <ac:chgData name="Edmund Harfmann" userId="7ed54617b4feba9c" providerId="LiveId" clId="{FED3ACE7-096F-45D7-A98C-5416E431DAF9}" dt="2025-12-29T15:22:07.686" v="74" actId="207"/>
          <ac:spMkLst>
            <pc:docMk/>
            <pc:sldMk cId="4105414961" sldId="401"/>
            <ac:spMk id="2" creationId="{D7442524-A205-3A63-C561-49182A7F9B76}"/>
          </ac:spMkLst>
        </pc:spChg>
      </pc:sldChg>
      <pc:sldChg chg="modSp mod">
        <pc:chgData name="Edmund Harfmann" userId="7ed54617b4feba9c" providerId="LiveId" clId="{FED3ACE7-096F-45D7-A98C-5416E431DAF9}" dt="2025-12-29T15:21:59.089" v="73" actId="207"/>
        <pc:sldMkLst>
          <pc:docMk/>
          <pc:sldMk cId="655355234" sldId="402"/>
        </pc:sldMkLst>
        <pc:spChg chg="mod">
          <ac:chgData name="Edmund Harfmann" userId="7ed54617b4feba9c" providerId="LiveId" clId="{FED3ACE7-096F-45D7-A98C-5416E431DAF9}" dt="2025-12-29T15:21:59.089" v="73" actId="207"/>
          <ac:spMkLst>
            <pc:docMk/>
            <pc:sldMk cId="655355234" sldId="402"/>
            <ac:spMk id="2" creationId="{7DC603BF-BBEE-D8BC-5321-AE950CBCED8E}"/>
          </ac:spMkLst>
        </pc:spChg>
      </pc:sldChg>
      <pc:sldChg chg="modSp mod modNotesTx">
        <pc:chgData name="Edmund Harfmann" userId="7ed54617b4feba9c" providerId="LiveId" clId="{FED3ACE7-096F-45D7-A98C-5416E431DAF9}" dt="2026-01-03T15:09:54.452" v="4705" actId="20577"/>
        <pc:sldMkLst>
          <pc:docMk/>
          <pc:sldMk cId="1399192210" sldId="403"/>
        </pc:sldMkLst>
        <pc:spChg chg="mod">
          <ac:chgData name="Edmund Harfmann" userId="7ed54617b4feba9c" providerId="LiveId" clId="{FED3ACE7-096F-45D7-A98C-5416E431DAF9}" dt="2025-12-29T15:22:27.582" v="77" actId="207"/>
          <ac:spMkLst>
            <pc:docMk/>
            <pc:sldMk cId="1399192210" sldId="403"/>
            <ac:spMk id="2" creationId="{2423DE13-88DA-C1FB-7E7C-6A09825660A1}"/>
          </ac:spMkLst>
        </pc:spChg>
      </pc:sldChg>
      <pc:sldChg chg="modSp mod">
        <pc:chgData name="Edmund Harfmann" userId="7ed54617b4feba9c" providerId="LiveId" clId="{FED3ACE7-096F-45D7-A98C-5416E431DAF9}" dt="2025-12-29T15:22:32.522" v="78" actId="207"/>
        <pc:sldMkLst>
          <pc:docMk/>
          <pc:sldMk cId="1852147891" sldId="404"/>
        </pc:sldMkLst>
        <pc:spChg chg="mod">
          <ac:chgData name="Edmund Harfmann" userId="7ed54617b4feba9c" providerId="LiveId" clId="{FED3ACE7-096F-45D7-A98C-5416E431DAF9}" dt="2025-12-29T15:22:32.522" v="78" actId="207"/>
          <ac:spMkLst>
            <pc:docMk/>
            <pc:sldMk cId="1852147891" sldId="404"/>
            <ac:spMk id="2" creationId="{7DC603BF-BBEE-D8BC-5321-AE950CBCED8E}"/>
          </ac:spMkLst>
        </pc:spChg>
      </pc:sldChg>
      <pc:sldChg chg="modSp mod">
        <pc:chgData name="Edmund Harfmann" userId="7ed54617b4feba9c" providerId="LiveId" clId="{FED3ACE7-096F-45D7-A98C-5416E431DAF9}" dt="2025-12-29T15:22:13.516" v="75" actId="207"/>
        <pc:sldMkLst>
          <pc:docMk/>
          <pc:sldMk cId="360454333" sldId="405"/>
        </pc:sldMkLst>
        <pc:spChg chg="mod">
          <ac:chgData name="Edmund Harfmann" userId="7ed54617b4feba9c" providerId="LiveId" clId="{FED3ACE7-096F-45D7-A98C-5416E431DAF9}" dt="2025-12-29T15:22:13.516" v="75" actId="207"/>
          <ac:spMkLst>
            <pc:docMk/>
            <pc:sldMk cId="360454333" sldId="405"/>
            <ac:spMk id="2" creationId="{5F0537ED-9AAA-BF48-E726-154B954A9C65}"/>
          </ac:spMkLst>
        </pc:spChg>
      </pc:sldChg>
      <pc:sldChg chg="modSp mod">
        <pc:chgData name="Edmund Harfmann" userId="7ed54617b4feba9c" providerId="LiveId" clId="{FED3ACE7-096F-45D7-A98C-5416E431DAF9}" dt="2025-12-29T15:22:39.680" v="79" actId="207"/>
        <pc:sldMkLst>
          <pc:docMk/>
          <pc:sldMk cId="1049376020" sldId="406"/>
        </pc:sldMkLst>
        <pc:spChg chg="mod">
          <ac:chgData name="Edmund Harfmann" userId="7ed54617b4feba9c" providerId="LiveId" clId="{FED3ACE7-096F-45D7-A98C-5416E431DAF9}" dt="2025-12-29T15:22:39.680" v="79" actId="207"/>
          <ac:spMkLst>
            <pc:docMk/>
            <pc:sldMk cId="1049376020" sldId="406"/>
            <ac:spMk id="2" creationId="{4C5513D9-3CD0-EE1B-B195-0CBAD30660C6}"/>
          </ac:spMkLst>
        </pc:spChg>
      </pc:sldChg>
      <pc:sldChg chg="modSp mod modNotesTx">
        <pc:chgData name="Edmund Harfmann" userId="7ed54617b4feba9c" providerId="LiveId" clId="{FED3ACE7-096F-45D7-A98C-5416E431DAF9}" dt="2025-12-29T16:55:20.425" v="2489" actId="6549"/>
        <pc:sldMkLst>
          <pc:docMk/>
          <pc:sldMk cId="1782127606" sldId="407"/>
        </pc:sldMkLst>
        <pc:spChg chg="mod">
          <ac:chgData name="Edmund Harfmann" userId="7ed54617b4feba9c" providerId="LiveId" clId="{FED3ACE7-096F-45D7-A98C-5416E431DAF9}" dt="2025-12-29T15:22:19.658" v="76" actId="207"/>
          <ac:spMkLst>
            <pc:docMk/>
            <pc:sldMk cId="1782127606" sldId="407"/>
            <ac:spMk id="2" creationId="{CB630BE4-4B75-3D27-E639-3BC94A6C79B2}"/>
          </ac:spMkLst>
        </pc:spChg>
      </pc:sldChg>
      <pc:sldChg chg="modSp mod modNotesTx">
        <pc:chgData name="Edmund Harfmann" userId="7ed54617b4feba9c" providerId="LiveId" clId="{FED3ACE7-096F-45D7-A98C-5416E431DAF9}" dt="2025-12-29T16:59:49.550" v="2703" actId="20577"/>
        <pc:sldMkLst>
          <pc:docMk/>
          <pc:sldMk cId="56396282" sldId="408"/>
        </pc:sldMkLst>
        <pc:spChg chg="mod">
          <ac:chgData name="Edmund Harfmann" userId="7ed54617b4feba9c" providerId="LiveId" clId="{FED3ACE7-096F-45D7-A98C-5416E431DAF9}" dt="2025-12-29T15:22:53.106" v="82" actId="207"/>
          <ac:spMkLst>
            <pc:docMk/>
            <pc:sldMk cId="56396282" sldId="408"/>
            <ac:spMk id="2" creationId="{50842AF5-5E78-605B-B2CF-429007D53036}"/>
          </ac:spMkLst>
        </pc:spChg>
      </pc:sldChg>
      <pc:sldChg chg="modSp mod modNotesTx">
        <pc:chgData name="Edmund Harfmann" userId="7ed54617b4feba9c" providerId="LiveId" clId="{FED3ACE7-096F-45D7-A98C-5416E431DAF9}" dt="2026-01-03T15:11:49.168" v="4752" actId="5793"/>
        <pc:sldMkLst>
          <pc:docMk/>
          <pc:sldMk cId="600572701" sldId="409"/>
        </pc:sldMkLst>
        <pc:spChg chg="mod">
          <ac:chgData name="Edmund Harfmann" userId="7ed54617b4feba9c" providerId="LiveId" clId="{FED3ACE7-096F-45D7-A98C-5416E431DAF9}" dt="2025-12-29T15:22:43.979" v="80" actId="207"/>
          <ac:spMkLst>
            <pc:docMk/>
            <pc:sldMk cId="600572701" sldId="409"/>
            <ac:spMk id="4" creationId="{8963B12E-E6CE-97E0-CF37-A920EC91C488}"/>
          </ac:spMkLst>
        </pc:spChg>
      </pc:sldChg>
      <pc:sldChg chg="modSp mod modNotesTx">
        <pc:chgData name="Edmund Harfmann" userId="7ed54617b4feba9c" providerId="LiveId" clId="{FED3ACE7-096F-45D7-A98C-5416E431DAF9}" dt="2025-12-29T16:58:20.295" v="2549" actId="20577"/>
        <pc:sldMkLst>
          <pc:docMk/>
          <pc:sldMk cId="3406089245" sldId="410"/>
        </pc:sldMkLst>
        <pc:spChg chg="mod">
          <ac:chgData name="Edmund Harfmann" userId="7ed54617b4feba9c" providerId="LiveId" clId="{FED3ACE7-096F-45D7-A98C-5416E431DAF9}" dt="2025-12-29T15:22:48.698" v="81" actId="207"/>
          <ac:spMkLst>
            <pc:docMk/>
            <pc:sldMk cId="3406089245" sldId="410"/>
            <ac:spMk id="2" creationId="{F4F95E91-7A62-27B9-885E-DB315E052AAD}"/>
          </ac:spMkLst>
        </pc:spChg>
      </pc:sldChg>
      <pc:sldChg chg="modSp mod">
        <pc:chgData name="Edmund Harfmann" userId="7ed54617b4feba9c" providerId="LiveId" clId="{FED3ACE7-096F-45D7-A98C-5416E431DAF9}" dt="2025-12-29T15:21:41.959" v="70" actId="207"/>
        <pc:sldMkLst>
          <pc:docMk/>
          <pc:sldMk cId="2363529102" sldId="411"/>
        </pc:sldMkLst>
        <pc:spChg chg="mod">
          <ac:chgData name="Edmund Harfmann" userId="7ed54617b4feba9c" providerId="LiveId" clId="{FED3ACE7-096F-45D7-A98C-5416E431DAF9}" dt="2025-12-29T15:21:41.959" v="70" actId="207"/>
          <ac:spMkLst>
            <pc:docMk/>
            <pc:sldMk cId="2363529102" sldId="411"/>
            <ac:spMk id="2" creationId="{589E1150-E4BD-4BF7-CB93-3322614B7187}"/>
          </ac:spMkLst>
        </pc:spChg>
      </pc:sldChg>
      <pc:sldChg chg="delSp modSp new mod">
        <pc:chgData name="Edmund Harfmann" userId="7ed54617b4feba9c" providerId="LiveId" clId="{FED3ACE7-096F-45D7-A98C-5416E431DAF9}" dt="2025-12-29T15:24:01.237" v="125" actId="20577"/>
        <pc:sldMkLst>
          <pc:docMk/>
          <pc:sldMk cId="2498611872" sldId="413"/>
        </pc:sldMkLst>
        <pc:spChg chg="mod">
          <ac:chgData name="Edmund Harfmann" userId="7ed54617b4feba9c" providerId="LiveId" clId="{FED3ACE7-096F-45D7-A98C-5416E431DAF9}" dt="2025-12-29T15:24:01.237" v="125" actId="20577"/>
          <ac:spMkLst>
            <pc:docMk/>
            <pc:sldMk cId="2498611872" sldId="413"/>
            <ac:spMk id="2" creationId="{56734D66-12F7-E1CD-88AC-8F7826443442}"/>
          </ac:spMkLst>
        </pc:spChg>
      </pc:sldChg>
      <pc:sldChg chg="add modNotesTx">
        <pc:chgData name="Edmund Harfmann" userId="7ed54617b4feba9c" providerId="LiveId" clId="{FED3ACE7-096F-45D7-A98C-5416E431DAF9}" dt="2026-01-01T14:37:29.455" v="3552" actId="20577"/>
        <pc:sldMkLst>
          <pc:docMk/>
          <pc:sldMk cId="1670505535" sldId="414"/>
        </pc:sldMkLst>
      </pc:sldChg>
      <pc:sldChg chg="addSp delSp modSp new mod modNotesTx">
        <pc:chgData name="Edmund Harfmann" userId="7ed54617b4feba9c" providerId="LiveId" clId="{FED3ACE7-096F-45D7-A98C-5416E431DAF9}" dt="2026-01-01T14:43:02.598" v="3795" actId="20577"/>
        <pc:sldMkLst>
          <pc:docMk/>
          <pc:sldMk cId="3864416403" sldId="416"/>
        </pc:sldMkLst>
        <pc:spChg chg="mod">
          <ac:chgData name="Edmund Harfmann" userId="7ed54617b4feba9c" providerId="LiveId" clId="{FED3ACE7-096F-45D7-A98C-5416E431DAF9}" dt="2025-12-29T16:20:00.360" v="883" actId="5793"/>
          <ac:spMkLst>
            <pc:docMk/>
            <pc:sldMk cId="3864416403" sldId="416"/>
            <ac:spMk id="2" creationId="{F32A71E1-EA2B-B3E0-70A3-060B13AE09BE}"/>
          </ac:spMkLst>
        </pc:spChg>
        <pc:picChg chg="add mod">
          <ac:chgData name="Edmund Harfmann" userId="7ed54617b4feba9c" providerId="LiveId" clId="{FED3ACE7-096F-45D7-A98C-5416E431DAF9}" dt="2025-12-29T16:12:23.543" v="176" actId="1076"/>
          <ac:picMkLst>
            <pc:docMk/>
            <pc:sldMk cId="3864416403" sldId="416"/>
            <ac:picMk id="5" creationId="{71498945-2FA3-100F-F685-FF33998437D2}"/>
          </ac:picMkLst>
        </pc:picChg>
        <pc:picChg chg="add mod">
          <ac:chgData name="Edmund Harfmann" userId="7ed54617b4feba9c" providerId="LiveId" clId="{FED3ACE7-096F-45D7-A98C-5416E431DAF9}" dt="2025-12-29T16:09:46.013" v="171" actId="1076"/>
          <ac:picMkLst>
            <pc:docMk/>
            <pc:sldMk cId="3864416403" sldId="416"/>
            <ac:picMk id="1026" creationId="{DD798630-23D6-09F1-3EEF-8679E71A1B7A}"/>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7050" cy="469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008438" y="0"/>
            <a:ext cx="3067050" cy="469900"/>
          </a:xfrm>
          <a:prstGeom prst="rect">
            <a:avLst/>
          </a:prstGeom>
        </p:spPr>
        <p:txBody>
          <a:bodyPr vert="horz" lIns="91440" tIns="45720" rIns="91440" bIns="45720" rtlCol="0"/>
          <a:lstStyle>
            <a:lvl1pPr algn="r">
              <a:defRPr sz="1200"/>
            </a:lvl1pPr>
          </a:lstStyle>
          <a:p>
            <a:fld id="{D27F5CD5-B636-4226-9C27-CD7063274EAA}" type="datetimeFigureOut">
              <a:rPr lang="en-US" smtClean="0"/>
              <a:pPr/>
              <a:t>1/3/2026</a:t>
            </a:fld>
            <a:endParaRPr lang="en-US"/>
          </a:p>
        </p:txBody>
      </p:sp>
      <p:sp>
        <p:nvSpPr>
          <p:cNvPr id="4" name="Footer Placeholder 3"/>
          <p:cNvSpPr>
            <a:spLocks noGrp="1"/>
          </p:cNvSpPr>
          <p:nvPr>
            <p:ph type="ftr" sz="quarter" idx="2"/>
          </p:nvPr>
        </p:nvSpPr>
        <p:spPr>
          <a:xfrm>
            <a:off x="0" y="8921750"/>
            <a:ext cx="3067050" cy="469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008438" y="8921750"/>
            <a:ext cx="3067050" cy="469900"/>
          </a:xfrm>
          <a:prstGeom prst="rect">
            <a:avLst/>
          </a:prstGeom>
        </p:spPr>
        <p:txBody>
          <a:bodyPr vert="horz" lIns="91440" tIns="45720" rIns="91440" bIns="45720" rtlCol="0" anchor="b"/>
          <a:lstStyle>
            <a:lvl1pPr algn="r">
              <a:defRPr sz="1200"/>
            </a:lvl1pPr>
          </a:lstStyle>
          <a:p>
            <a:fld id="{06BDB469-2A0F-4562-9CFD-A07E99870946}" type="slidenum">
              <a:rPr lang="en-US" smtClean="0"/>
              <a:pPr/>
              <a:t>‹#›</a:t>
            </a:fld>
            <a:endParaRPr lang="en-US"/>
          </a:p>
        </p:txBody>
      </p:sp>
    </p:spTree>
    <p:extLst>
      <p:ext uri="{BB962C8B-B14F-4D97-AF65-F5344CB8AC3E}">
        <p14:creationId xmlns:p14="http://schemas.microsoft.com/office/powerpoint/2010/main" val="9170192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66733" cy="469662"/>
          </a:xfrm>
          <a:prstGeom prst="rect">
            <a:avLst/>
          </a:prstGeom>
        </p:spPr>
        <p:txBody>
          <a:bodyPr vert="horz" lIns="94110" tIns="47055" rIns="94110" bIns="47055" rtlCol="0"/>
          <a:lstStyle>
            <a:lvl1pPr algn="l">
              <a:defRPr sz="1200"/>
            </a:lvl1pPr>
          </a:lstStyle>
          <a:p>
            <a:endParaRPr lang="en-US"/>
          </a:p>
        </p:txBody>
      </p:sp>
      <p:sp>
        <p:nvSpPr>
          <p:cNvPr id="3" name="Date Placeholder 2"/>
          <p:cNvSpPr>
            <a:spLocks noGrp="1"/>
          </p:cNvSpPr>
          <p:nvPr>
            <p:ph type="dt" idx="1"/>
          </p:nvPr>
        </p:nvSpPr>
        <p:spPr>
          <a:xfrm>
            <a:off x="4008705" y="0"/>
            <a:ext cx="3066733" cy="469662"/>
          </a:xfrm>
          <a:prstGeom prst="rect">
            <a:avLst/>
          </a:prstGeom>
        </p:spPr>
        <p:txBody>
          <a:bodyPr vert="horz" lIns="94110" tIns="47055" rIns="94110" bIns="47055" rtlCol="0"/>
          <a:lstStyle>
            <a:lvl1pPr algn="r">
              <a:defRPr sz="1200"/>
            </a:lvl1pPr>
          </a:lstStyle>
          <a:p>
            <a:fld id="{20916E7A-067D-464D-8317-811B23179758}" type="datetimeFigureOut">
              <a:rPr lang="en-US" smtClean="0"/>
              <a:pPr/>
              <a:t>1/3/2026</a:t>
            </a:fld>
            <a:endParaRPr lang="en-US"/>
          </a:p>
        </p:txBody>
      </p:sp>
      <p:sp>
        <p:nvSpPr>
          <p:cNvPr id="4" name="Slide Image Placeholder 3"/>
          <p:cNvSpPr>
            <a:spLocks noGrp="1" noRot="1" noChangeAspect="1"/>
          </p:cNvSpPr>
          <p:nvPr>
            <p:ph type="sldImg" idx="2"/>
          </p:nvPr>
        </p:nvSpPr>
        <p:spPr>
          <a:xfrm>
            <a:off x="1192213" y="706438"/>
            <a:ext cx="4692650" cy="3521075"/>
          </a:xfrm>
          <a:prstGeom prst="rect">
            <a:avLst/>
          </a:prstGeom>
          <a:noFill/>
          <a:ln w="12700">
            <a:solidFill>
              <a:prstClr val="black"/>
            </a:solidFill>
          </a:ln>
        </p:spPr>
        <p:txBody>
          <a:bodyPr vert="horz" lIns="94110" tIns="47055" rIns="94110" bIns="47055" rtlCol="0" anchor="ctr"/>
          <a:lstStyle/>
          <a:p>
            <a:endParaRPr lang="en-US"/>
          </a:p>
        </p:txBody>
      </p:sp>
      <p:sp>
        <p:nvSpPr>
          <p:cNvPr id="5" name="Notes Placeholder 4"/>
          <p:cNvSpPr>
            <a:spLocks noGrp="1"/>
          </p:cNvSpPr>
          <p:nvPr>
            <p:ph type="body" sz="quarter" idx="3"/>
          </p:nvPr>
        </p:nvSpPr>
        <p:spPr>
          <a:xfrm>
            <a:off x="707708" y="4461789"/>
            <a:ext cx="5661660" cy="4226957"/>
          </a:xfrm>
          <a:prstGeom prst="rect">
            <a:avLst/>
          </a:prstGeom>
        </p:spPr>
        <p:txBody>
          <a:bodyPr vert="horz" lIns="94110" tIns="47055" rIns="94110" bIns="4705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921946"/>
            <a:ext cx="3066733" cy="469662"/>
          </a:xfrm>
          <a:prstGeom prst="rect">
            <a:avLst/>
          </a:prstGeom>
        </p:spPr>
        <p:txBody>
          <a:bodyPr vert="horz" lIns="94110" tIns="47055" rIns="94110" bIns="47055"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921946"/>
            <a:ext cx="3066733" cy="469662"/>
          </a:xfrm>
          <a:prstGeom prst="rect">
            <a:avLst/>
          </a:prstGeom>
        </p:spPr>
        <p:txBody>
          <a:bodyPr vert="horz" lIns="94110" tIns="47055" rIns="94110" bIns="47055" rtlCol="0" anchor="b"/>
          <a:lstStyle>
            <a:lvl1pPr algn="r">
              <a:defRPr sz="1200"/>
            </a:lvl1pPr>
          </a:lstStyle>
          <a:p>
            <a:fld id="{DFBA4EB6-0C6D-4F25-93FD-303A4A1426DF}" type="slidenum">
              <a:rPr lang="en-US" smtClean="0"/>
              <a:pPr/>
              <a:t>‹#›</a:t>
            </a:fld>
            <a:endParaRPr lang="en-US"/>
          </a:p>
        </p:txBody>
      </p:sp>
    </p:spTree>
    <p:extLst>
      <p:ext uri="{BB962C8B-B14F-4D97-AF65-F5344CB8AC3E}">
        <p14:creationId xmlns:p14="http://schemas.microsoft.com/office/powerpoint/2010/main" val="40814494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mwmw.gsfc.nasa.gov/"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public.nrao.edu/telescopes/gbt"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vla.nrao.edu/"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science.nasa.gov/milky-ways-black-hole"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en.wikipedia.org/wiki/Event_Horizon_Telescope"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radiojove.gsfc.nasa.gov/"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olar-center.stanford.edu/SID/sidmonitor/"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vurail.org/dspira/labs/06/"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www.rtl-sdr.com/horn-antenna-rtl-sdr-radio-astronomy/"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jpl.nasa.gov/edu/news/2019/4/19/how-scientists-captured-the-first-image-of-a-black-hole/"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nasa.gov/centers/goddard/news/topstory/2003/0206mapresults.html"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en.wikipedia.org/wiki/Cosmic_microwave_background"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www.trbimg.com/img-517ad6cf/turbine/la-einstein-relativity-20130426-001/600/600x341"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lakhimi.blogspot.com/2020/05/electromagnetic-radiation-emr.html"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nrao.edu/whatisra/hist_jansky.shtml"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en.wikipedia.org/wiki/Jansky"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public.nrao.edu/gallery/grote-rebers-first-radio-telescope/"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www.nrao.edu/whatisra/hist_reber.shtml"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nrao.edu/whatisra/hist_reber.shtml"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nrao.edu/whatisra/hist_reber.shtml"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radiosky.com/radioeyesishere.html"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radiosky.com/radioeyesishere.html"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Hello, my name is Ed.  I’d like to give you an introduction to radio astronomy and some of the effects it’s had on our daily lives.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BA4EB6-0C6D-4F25-93FD-303A4A1426DF}" type="slidenum">
              <a:rPr lang="en-US" smtClean="0"/>
              <a:pPr/>
              <a:t>1</a:t>
            </a:fld>
            <a:endParaRPr lang="en-US"/>
          </a:p>
        </p:txBody>
      </p:sp>
    </p:spTree>
    <p:extLst>
      <p:ext uri="{BB962C8B-B14F-4D97-AF65-F5344CB8AC3E}">
        <p14:creationId xmlns:p14="http://schemas.microsoft.com/office/powerpoint/2010/main" val="6156071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second brightest… is a galaxy!  Despite being another galaxy millions of lightyears away, this source was bright enough for Grote Reber to observe with his early telescope.  The radio source is in red and the rest is visible light. Optically the source is small.  In radio, those huge lobes are easily visible.  In terms of energy, those lobes have enough energy to take EVERY star from the Andromeda galaxy (billions of stars) and set it free from the galaxy.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 drive home our eyes are not the best sensors for everything we can observe…</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References:&lt;ul&gt;</a:t>
            </a:r>
          </a:p>
          <a:p>
            <a:r>
              <a:rPr lang="en-US" sz="1200" kern="1200" dirty="0">
                <a:solidFill>
                  <a:schemeClr val="tx1"/>
                </a:solidFill>
                <a:effectLst/>
                <a:latin typeface="+mn-lt"/>
                <a:ea typeface="+mn-ea"/>
                <a:cs typeface="+mn-cs"/>
              </a:rPr>
              <a:t>&lt;li&gt;Image - https://www.researchgate.net/figure/Extragalactic-radio-source-Cygnus-A-The-host-galaxy-is-imaged-in-the-optical-band-shown_fig1_242684990</a:t>
            </a:r>
            <a:r>
              <a:rPr lang="en-US" sz="1200" u="none" kern="1200" dirty="0">
                <a:solidFill>
                  <a:schemeClr val="tx1"/>
                </a:solidFill>
                <a:effectLst/>
                <a:latin typeface="+mn-lt"/>
                <a:ea typeface="+mn-ea"/>
                <a:cs typeface="+mn-cs"/>
              </a:rPr>
              <a:t>&lt;/li&gt;</a:t>
            </a:r>
          </a:p>
          <a:p>
            <a:r>
              <a:rPr lang="en-US" sz="1200" u="none" kern="1200" dirty="0">
                <a:solidFill>
                  <a:schemeClr val="tx1"/>
                </a:solidFill>
                <a:effectLst/>
                <a:latin typeface="+mn-lt"/>
                <a:ea typeface="+mn-ea"/>
                <a:cs typeface="+mn-cs"/>
              </a:rPr>
              <a:t>&lt;li&gt;Great Courses:  Radio Astronomy, Observing the Invisible Universe.  Lesson 17 – Radio Source Counts&lt;/li&gt;</a:t>
            </a:r>
          </a:p>
          <a:p>
            <a:r>
              <a:rPr lang="en-US" sz="1200" u="none" kern="1200" dirty="0">
                <a:solidFill>
                  <a:schemeClr val="tx1"/>
                </a:solidFill>
                <a:effectLst/>
                <a:latin typeface="+mn-lt"/>
                <a:ea typeface="+mn-ea"/>
                <a:cs typeface="+mn-cs"/>
              </a:rPr>
              <a:t>&lt;/ul&gt;</a:t>
            </a:r>
          </a:p>
        </p:txBody>
      </p:sp>
      <p:sp>
        <p:nvSpPr>
          <p:cNvPr id="4" name="Slide Number Placeholder 3"/>
          <p:cNvSpPr>
            <a:spLocks noGrp="1"/>
          </p:cNvSpPr>
          <p:nvPr>
            <p:ph type="sldNum" sz="quarter" idx="10"/>
          </p:nvPr>
        </p:nvSpPr>
        <p:spPr/>
        <p:txBody>
          <a:bodyPr/>
          <a:lstStyle/>
          <a:p>
            <a:fld id="{DFBA4EB6-0C6D-4F25-93FD-303A4A1426DF}" type="slidenum">
              <a:rPr lang="en-US" smtClean="0"/>
              <a:pPr/>
              <a:t>10</a:t>
            </a:fld>
            <a:endParaRPr lang="en-US"/>
          </a:p>
        </p:txBody>
      </p:sp>
    </p:spTree>
    <p:extLst>
      <p:ext uri="{BB962C8B-B14F-4D97-AF65-F5344CB8AC3E}">
        <p14:creationId xmlns:p14="http://schemas.microsoft.com/office/powerpoint/2010/main" val="286888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is our galaxy in various wavelengths. As you can see, different wavelengths have different views of the exact same object. Each band has its advantages and disadvantages. Optically, we cannot even see the center of our galaxy but in radio and other bands we see new and different things.  Grote Reber was the first person to see the center of our galaxy was really a very bright object that needed more investigation.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Until telescopes were put into space, only the optical and the first 3 or 4 radio views were available to scientists. </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References:&lt;ul&gt;</a:t>
            </a:r>
          </a:p>
          <a:p>
            <a:r>
              <a:rPr lang="en-US" sz="1200" kern="1200" dirty="0">
                <a:solidFill>
                  <a:schemeClr val="tx1"/>
                </a:solidFill>
                <a:effectLst/>
                <a:latin typeface="+mn-lt"/>
                <a:ea typeface="+mn-ea"/>
                <a:cs typeface="+mn-cs"/>
              </a:rPr>
              <a:t>&lt;li&gt;</a:t>
            </a:r>
            <a:r>
              <a:rPr lang="en-US" sz="1200" u="sng" kern="1200" dirty="0">
                <a:solidFill>
                  <a:schemeClr val="tx1"/>
                </a:solidFill>
                <a:effectLst/>
                <a:latin typeface="+mn-lt"/>
                <a:ea typeface="+mn-ea"/>
                <a:cs typeface="+mn-cs"/>
                <a:hlinkClick r:id="rId3"/>
              </a:rPr>
              <a:t>Multiwavelength Milky Way</a:t>
            </a:r>
            <a:r>
              <a:rPr lang="en-US" sz="1200" u="none" kern="1200" dirty="0">
                <a:solidFill>
                  <a:schemeClr val="tx1"/>
                </a:solidFill>
                <a:effectLst/>
                <a:latin typeface="+mn-lt"/>
                <a:ea typeface="+mn-ea"/>
                <a:cs typeface="+mn-cs"/>
              </a:rPr>
              <a:t> - http://mwmw.gsfc.nasa.gov/&lt;/li&gt;</a:t>
            </a:r>
          </a:p>
          <a:p>
            <a:r>
              <a:rPr lang="en-US" sz="1200" u="none" kern="1200" dirty="0">
                <a:solidFill>
                  <a:schemeClr val="tx1"/>
                </a:solidFill>
                <a:effectLst/>
                <a:latin typeface="+mn-lt"/>
                <a:ea typeface="+mn-ea"/>
                <a:cs typeface="+mn-cs"/>
              </a:rPr>
              <a:t>&lt;/ul&gt;</a:t>
            </a:r>
          </a:p>
        </p:txBody>
      </p:sp>
      <p:sp>
        <p:nvSpPr>
          <p:cNvPr id="4" name="Slide Number Placeholder 3"/>
          <p:cNvSpPr>
            <a:spLocks noGrp="1"/>
          </p:cNvSpPr>
          <p:nvPr>
            <p:ph type="sldNum" sz="quarter" idx="10"/>
          </p:nvPr>
        </p:nvSpPr>
        <p:spPr/>
        <p:txBody>
          <a:bodyPr/>
          <a:lstStyle/>
          <a:p>
            <a:fld id="{DFBA4EB6-0C6D-4F25-93FD-303A4A1426DF}" type="slidenum">
              <a:rPr lang="en-US" smtClean="0"/>
              <a:pPr/>
              <a:t>11</a:t>
            </a:fld>
            <a:endParaRPr lang="en-US"/>
          </a:p>
        </p:txBody>
      </p:sp>
    </p:spTree>
    <p:extLst>
      <p:ext uri="{BB962C8B-B14F-4D97-AF65-F5344CB8AC3E}">
        <p14:creationId xmlns:p14="http://schemas.microsoft.com/office/powerpoint/2010/main" val="30242573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Grote Reber’s modest telescope has evolved into a series of telescopes that have observed and defined our universe in detail undreamt of.  Here are some of the telescopes that professionals use…</a:t>
            </a:r>
          </a:p>
        </p:txBody>
      </p:sp>
      <p:sp>
        <p:nvSpPr>
          <p:cNvPr id="4" name="Slide Number Placeholder 3"/>
          <p:cNvSpPr>
            <a:spLocks noGrp="1"/>
          </p:cNvSpPr>
          <p:nvPr>
            <p:ph type="sldNum" sz="quarter" idx="10"/>
          </p:nvPr>
        </p:nvSpPr>
        <p:spPr/>
        <p:txBody>
          <a:bodyPr/>
          <a:lstStyle/>
          <a:p>
            <a:fld id="{DFBA4EB6-0C6D-4F25-93FD-303A4A1426DF}" type="slidenum">
              <a:rPr lang="en-US" smtClean="0"/>
              <a:pPr/>
              <a:t>12</a:t>
            </a:fld>
            <a:endParaRPr lang="en-US"/>
          </a:p>
        </p:txBody>
      </p:sp>
    </p:spTree>
    <p:extLst>
      <p:ext uri="{BB962C8B-B14F-4D97-AF65-F5344CB8AC3E}">
        <p14:creationId xmlns:p14="http://schemas.microsoft.com/office/powerpoint/2010/main" val="29090037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is the 100-meter radio telescope in Green Bank, West Virginia. It is located in a radio quiet zone.  It is an extremely sensitive device that continues to push new boundaries in research.</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References:&lt;ul&gt;</a:t>
            </a:r>
          </a:p>
          <a:p>
            <a:r>
              <a:rPr lang="en-US" sz="1200" kern="1200" dirty="0">
                <a:solidFill>
                  <a:schemeClr val="tx1"/>
                </a:solidFill>
                <a:effectLst/>
                <a:latin typeface="+mn-lt"/>
                <a:ea typeface="+mn-ea"/>
                <a:cs typeface="+mn-cs"/>
              </a:rPr>
              <a:t>&lt;li&gt;Radio Astronomy, July-August 2014 p 84.&lt;/li&gt;</a:t>
            </a:r>
          </a:p>
          <a:p>
            <a:r>
              <a:rPr lang="en-US" sz="1200" kern="1200" dirty="0">
                <a:solidFill>
                  <a:schemeClr val="tx1"/>
                </a:solidFill>
                <a:effectLst/>
                <a:latin typeface="+mn-lt"/>
                <a:ea typeface="+mn-ea"/>
                <a:cs typeface="+mn-cs"/>
              </a:rPr>
              <a:t>&lt;li&gt;</a:t>
            </a:r>
            <a:r>
              <a:rPr lang="en-US" sz="1200" u="sng" kern="1200" dirty="0">
                <a:solidFill>
                  <a:schemeClr val="tx1"/>
                </a:solidFill>
                <a:effectLst/>
                <a:latin typeface="+mn-lt"/>
                <a:ea typeface="+mn-ea"/>
                <a:cs typeface="+mn-cs"/>
                <a:hlinkClick r:id="rId3"/>
              </a:rPr>
              <a:t>Green Bank Telescope</a:t>
            </a:r>
            <a:r>
              <a:rPr lang="en-US" sz="1200" u="none" kern="1200" dirty="0">
                <a:solidFill>
                  <a:schemeClr val="tx1"/>
                </a:solidFill>
                <a:effectLst/>
                <a:latin typeface="+mn-lt"/>
                <a:ea typeface="+mn-ea"/>
                <a:cs typeface="+mn-cs"/>
              </a:rPr>
              <a:t> - https://public.nrao.edu/telescopes/gbt&lt;/li&gt;</a:t>
            </a:r>
          </a:p>
          <a:p>
            <a:r>
              <a:rPr lang="en-US" sz="1200" u="none" kern="1200" dirty="0">
                <a:solidFill>
                  <a:schemeClr val="tx1"/>
                </a:solidFill>
                <a:effectLst/>
                <a:latin typeface="+mn-lt"/>
                <a:ea typeface="+mn-ea"/>
                <a:cs typeface="+mn-cs"/>
              </a:rPr>
              <a:t>&lt;/ul&gt;</a:t>
            </a:r>
          </a:p>
        </p:txBody>
      </p:sp>
      <p:sp>
        <p:nvSpPr>
          <p:cNvPr id="4" name="Slide Number Placeholder 3"/>
          <p:cNvSpPr>
            <a:spLocks noGrp="1"/>
          </p:cNvSpPr>
          <p:nvPr>
            <p:ph type="sldNum" sz="quarter" idx="10"/>
          </p:nvPr>
        </p:nvSpPr>
        <p:spPr/>
        <p:txBody>
          <a:bodyPr/>
          <a:lstStyle/>
          <a:p>
            <a:fld id="{DFBA4EB6-0C6D-4F25-93FD-303A4A1426DF}" type="slidenum">
              <a:rPr lang="en-US" smtClean="0"/>
              <a:pPr/>
              <a:t>13</a:t>
            </a:fld>
            <a:endParaRPr lang="en-US"/>
          </a:p>
        </p:txBody>
      </p:sp>
    </p:spTree>
    <p:extLst>
      <p:ext uri="{BB962C8B-B14F-4D97-AF65-F5344CB8AC3E}">
        <p14:creationId xmlns:p14="http://schemas.microsoft.com/office/powerpoint/2010/main" val="18256624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is the Karl Jansky Very Large Array (or VLA) and it one of the world’s premier astronomical radio observatories. It has 27 movable radio antennae (each 25 meters in diameter) in a Y-shape configuration as an interferometer.  This allows all the dishes to operate together as a single huge dish rather than each dish operating separately. As the individual antennae move apart, the resolution increases. At their maximum distance of 34 kilometers apart, the facility can get 0.04 arc-second resolution. (Hubble resolution is 0.05 arcsecond.)</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References:&lt;ul&gt;</a:t>
            </a:r>
          </a:p>
          <a:p>
            <a:r>
              <a:rPr lang="en-US" sz="1200" kern="1200" dirty="0">
                <a:solidFill>
                  <a:schemeClr val="tx1"/>
                </a:solidFill>
                <a:effectLst/>
                <a:latin typeface="+mn-lt"/>
                <a:ea typeface="+mn-ea"/>
                <a:cs typeface="+mn-cs"/>
              </a:rPr>
              <a:t>&lt;li&gt;</a:t>
            </a:r>
            <a:r>
              <a:rPr lang="en-US" sz="1200" u="sng" kern="1200" dirty="0">
                <a:solidFill>
                  <a:schemeClr val="tx1"/>
                </a:solidFill>
                <a:effectLst/>
                <a:latin typeface="+mn-lt"/>
                <a:ea typeface="+mn-ea"/>
                <a:cs typeface="+mn-cs"/>
                <a:hlinkClick r:id="rId3"/>
              </a:rPr>
              <a:t>NRAO Very Large Array</a:t>
            </a:r>
            <a:r>
              <a:rPr lang="en-US" sz="1200" u="none" kern="1200" dirty="0">
                <a:solidFill>
                  <a:schemeClr val="tx1"/>
                </a:solidFill>
                <a:effectLst/>
                <a:latin typeface="+mn-lt"/>
                <a:ea typeface="+mn-ea"/>
                <a:cs typeface="+mn-cs"/>
              </a:rPr>
              <a:t> - http://www.vla.nrao.edu/&lt;/li&gt;</a:t>
            </a:r>
          </a:p>
          <a:p>
            <a:r>
              <a:rPr lang="en-US" sz="1200" u="none" kern="1200" dirty="0">
                <a:solidFill>
                  <a:schemeClr val="tx1"/>
                </a:solidFill>
                <a:effectLst/>
                <a:latin typeface="+mn-lt"/>
                <a:ea typeface="+mn-ea"/>
                <a:cs typeface="+mn-cs"/>
              </a:rPr>
              <a:t>&lt;/ul&gt;</a:t>
            </a:r>
          </a:p>
        </p:txBody>
      </p:sp>
      <p:sp>
        <p:nvSpPr>
          <p:cNvPr id="4" name="Slide Number Placeholder 3"/>
          <p:cNvSpPr>
            <a:spLocks noGrp="1"/>
          </p:cNvSpPr>
          <p:nvPr>
            <p:ph type="sldNum" sz="quarter" idx="10"/>
          </p:nvPr>
        </p:nvSpPr>
        <p:spPr/>
        <p:txBody>
          <a:bodyPr/>
          <a:lstStyle/>
          <a:p>
            <a:fld id="{DFBA4EB6-0C6D-4F25-93FD-303A4A1426DF}" type="slidenum">
              <a:rPr lang="en-US" smtClean="0"/>
              <a:pPr/>
              <a:t>14</a:t>
            </a:fld>
            <a:endParaRPr lang="en-US"/>
          </a:p>
        </p:txBody>
      </p:sp>
    </p:spTree>
    <p:extLst>
      <p:ext uri="{BB962C8B-B14F-4D97-AF65-F5344CB8AC3E}">
        <p14:creationId xmlns:p14="http://schemas.microsoft.com/office/powerpoint/2010/main" val="12490890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While we’ve been exposed to the new name of “Event Horizon Telescope” in recent years, this is really elements of the Very Long Baseline Interferometer (or VLBI) dedicated to imaging the event horizon of galactic center black holes.  The VLBI is composed of radio observatories spanning the globe.  With a theoretical diffraction-limit of about 20 micro-arcseconds, we are able to image enough detail to generally resolve the accretion disk of the black hole.  This is about 1/50,000 of the diameter of the Moon in size.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References:&lt;ul&gt;</a:t>
            </a:r>
          </a:p>
          <a:p>
            <a:r>
              <a:rPr lang="en-US" sz="1200" kern="1200" dirty="0">
                <a:solidFill>
                  <a:schemeClr val="tx1"/>
                </a:solidFill>
                <a:effectLst/>
                <a:latin typeface="+mn-lt"/>
                <a:ea typeface="+mn-ea"/>
                <a:cs typeface="+mn-cs"/>
              </a:rPr>
              <a:t>&lt;li&gt;</a:t>
            </a:r>
            <a:r>
              <a:rPr lang="en-US" dirty="0">
                <a:hlinkClick r:id="rId3"/>
              </a:rPr>
              <a:t>The Milky Way's Black Hole | Science Mission Directorate (nasa.gov)</a:t>
            </a:r>
            <a:r>
              <a:rPr lang="en-US" sz="1200" u="none" kern="1200" dirty="0">
                <a:solidFill>
                  <a:schemeClr val="tx1"/>
                </a:solidFill>
                <a:effectLst/>
                <a:latin typeface="+mn-lt"/>
                <a:ea typeface="+mn-ea"/>
                <a:cs typeface="+mn-cs"/>
              </a:rPr>
              <a:t> - https://science.nasa.gov/milky-ways-black-hole&lt;/li&gt;</a:t>
            </a:r>
          </a:p>
          <a:p>
            <a:r>
              <a:rPr lang="en-US" sz="1200" kern="1200" dirty="0">
                <a:solidFill>
                  <a:schemeClr val="tx1"/>
                </a:solidFill>
                <a:effectLst/>
                <a:latin typeface="+mn-lt"/>
                <a:ea typeface="+mn-ea"/>
                <a:cs typeface="+mn-cs"/>
              </a:rPr>
              <a:t>&lt;li&gt;</a:t>
            </a:r>
            <a:r>
              <a:rPr lang="en-US" dirty="0">
                <a:hlinkClick r:id="rId4"/>
              </a:rPr>
              <a:t>Event Horizon Telescope – Wikipedia</a:t>
            </a:r>
            <a:r>
              <a:rPr lang="en-US" dirty="0"/>
              <a:t>  </a:t>
            </a:r>
            <a:r>
              <a:rPr lang="en-US" sz="1200" kern="1200" dirty="0">
                <a:solidFill>
                  <a:schemeClr val="tx1"/>
                </a:solidFill>
                <a:effectLst/>
                <a:latin typeface="+mn-lt"/>
                <a:ea typeface="+mn-ea"/>
                <a:cs typeface="+mn-cs"/>
              </a:rPr>
              <a:t>https://en.wikipedia.org/wiki/Event_Horizon_Telescope</a:t>
            </a:r>
            <a:r>
              <a:rPr lang="en-US" sz="1200" u="none" kern="1200" dirty="0">
                <a:solidFill>
                  <a:schemeClr val="tx1"/>
                </a:solidFill>
                <a:effectLst/>
                <a:latin typeface="+mn-lt"/>
                <a:ea typeface="+mn-ea"/>
                <a:cs typeface="+mn-cs"/>
              </a:rPr>
              <a:t>&lt;/li&gt;</a:t>
            </a:r>
          </a:p>
          <a:p>
            <a:r>
              <a:rPr lang="en-US" sz="1200" u="none" kern="1200" dirty="0">
                <a:solidFill>
                  <a:schemeClr val="tx1"/>
                </a:solidFill>
                <a:effectLst/>
                <a:latin typeface="+mn-lt"/>
                <a:ea typeface="+mn-ea"/>
                <a:cs typeface="+mn-cs"/>
              </a:rPr>
              <a:t>&lt;/ul&gt;</a:t>
            </a:r>
          </a:p>
        </p:txBody>
      </p:sp>
      <p:sp>
        <p:nvSpPr>
          <p:cNvPr id="4" name="Slide Number Placeholder 3"/>
          <p:cNvSpPr>
            <a:spLocks noGrp="1"/>
          </p:cNvSpPr>
          <p:nvPr>
            <p:ph type="sldNum" sz="quarter" idx="10"/>
          </p:nvPr>
        </p:nvSpPr>
        <p:spPr/>
        <p:txBody>
          <a:bodyPr/>
          <a:lstStyle/>
          <a:p>
            <a:fld id="{DFBA4EB6-0C6D-4F25-93FD-303A4A1426DF}" type="slidenum">
              <a:rPr lang="en-US" smtClean="0"/>
              <a:pPr/>
              <a:t>15</a:t>
            </a:fld>
            <a:endParaRPr lang="en-US"/>
          </a:p>
        </p:txBody>
      </p:sp>
    </p:spTree>
    <p:extLst>
      <p:ext uri="{BB962C8B-B14F-4D97-AF65-F5344CB8AC3E}">
        <p14:creationId xmlns:p14="http://schemas.microsoft.com/office/powerpoint/2010/main" val="32787552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BA4EB6-0C6D-4F25-93FD-303A4A1426DF}" type="slidenum">
              <a:rPr lang="en-US" smtClean="0"/>
              <a:pPr/>
              <a:t>16</a:t>
            </a:fld>
            <a:endParaRPr lang="en-US"/>
          </a:p>
        </p:txBody>
      </p:sp>
    </p:spTree>
    <p:extLst>
      <p:ext uri="{BB962C8B-B14F-4D97-AF65-F5344CB8AC3E}">
        <p14:creationId xmlns:p14="http://schemas.microsoft.com/office/powerpoint/2010/main" val="8066630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In the radio astronomy realm, we use radio receivers.  Professionals use liquid helium cooled amplifiers and extremely expensive, custom designed wide-band receivers to gather their images.  Amateurs use these cheap receivers readily available on the internet for about $40 and $250 respectively.  The best receivers (that are also available to professional observatories) are around $1000.  The top receiver at about $40 is the equivalent of a basic </a:t>
            </a:r>
            <a:r>
              <a:rPr lang="en-US" dirty="0" err="1"/>
              <a:t>Plossel</a:t>
            </a:r>
            <a:r>
              <a:rPr lang="en-US" dirty="0"/>
              <a:t>.  The bottom at about $250 is a Nagler… and they are the “COMPLETE COLLECTION” of eyepieces regardless of the band that you might be observing in!</a:t>
            </a:r>
          </a:p>
          <a:p>
            <a:endParaRPr lang="en-US" dirty="0"/>
          </a:p>
          <a:p>
            <a:r>
              <a:rPr lang="en-US" dirty="0"/>
              <a:t>Antennae include…</a:t>
            </a:r>
          </a:p>
          <a:p>
            <a:endParaRPr lang="en-US" dirty="0"/>
          </a:p>
          <a:p>
            <a:r>
              <a:rPr lang="en-US" dirty="0"/>
              <a:t>References:&lt;ul&gt;</a:t>
            </a:r>
          </a:p>
          <a:p>
            <a:r>
              <a:rPr lang="en-US" dirty="0"/>
              <a:t>&lt;li&gt;http://www.nooelec.com/store/sdr/sdr-receivers/nesdr-smart-xtr-sdr.html&lt;/ul&gt;</a:t>
            </a:r>
          </a:p>
          <a:p>
            <a:r>
              <a:rPr lang="en-US" dirty="0"/>
              <a:t>&lt;/ul&gt;</a:t>
            </a:r>
          </a:p>
        </p:txBody>
      </p:sp>
      <p:sp>
        <p:nvSpPr>
          <p:cNvPr id="4" name="Slide Number Placeholder 3"/>
          <p:cNvSpPr>
            <a:spLocks noGrp="1"/>
          </p:cNvSpPr>
          <p:nvPr>
            <p:ph type="sldNum" sz="quarter" idx="10"/>
          </p:nvPr>
        </p:nvSpPr>
        <p:spPr/>
        <p:txBody>
          <a:bodyPr/>
          <a:lstStyle/>
          <a:p>
            <a:fld id="{DFBA4EB6-0C6D-4F25-93FD-303A4A1426DF}" type="slidenum">
              <a:rPr lang="en-US" smtClean="0"/>
              <a:pPr/>
              <a:t>17</a:t>
            </a:fld>
            <a:endParaRPr lang="en-US"/>
          </a:p>
        </p:txBody>
      </p:sp>
    </p:spTree>
    <p:extLst>
      <p:ext uri="{BB962C8B-B14F-4D97-AF65-F5344CB8AC3E}">
        <p14:creationId xmlns:p14="http://schemas.microsoft.com/office/powerpoint/2010/main" val="38750274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NASA started the Radio Jove project to monitor the Jovian system and is today still gathering and analyzing the data from hundreds of sites around the world.  A side benefit is that this research is providing insights into our atmosphere here on planet Earth. Bursts are not always recorded at all observing sites despite being ‘relatively’ close by. Ionization pockets in our own atmosphere are now known to play a part in this behavior and are actively being researched as to their cause and size.  This discovery was announced only a decade ago.</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This is still ongoing research and is still collected and used.  This information about these ionization pockets is being used by NASA to help know how to communicate with the spacecraft around the solar system!</a:t>
            </a:r>
          </a:p>
          <a:p>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References:&lt;ul&gt;</a:t>
            </a:r>
          </a:p>
          <a:p>
            <a:r>
              <a:rPr lang="en-US" sz="1200" kern="1200" dirty="0">
                <a:solidFill>
                  <a:schemeClr val="tx1"/>
                </a:solidFill>
                <a:effectLst/>
                <a:latin typeface="+mn-lt"/>
                <a:ea typeface="+mn-ea"/>
                <a:cs typeface="+mn-cs"/>
              </a:rPr>
              <a:t>&lt;li&gt;</a:t>
            </a:r>
            <a:r>
              <a:rPr lang="en-US" sz="1200" u="sng" kern="1200" dirty="0">
                <a:solidFill>
                  <a:schemeClr val="tx1"/>
                </a:solidFill>
                <a:effectLst/>
                <a:latin typeface="+mn-lt"/>
                <a:ea typeface="+mn-ea"/>
                <a:cs typeface="+mn-cs"/>
                <a:hlinkClick r:id="rId3"/>
              </a:rPr>
              <a:t>Radio Jove Solar &amp; Planetary Radio Astronomy for Schools</a:t>
            </a:r>
            <a:r>
              <a:rPr lang="en-US" sz="1200" u="none" kern="1200" dirty="0">
                <a:solidFill>
                  <a:schemeClr val="tx1"/>
                </a:solidFill>
                <a:effectLst/>
                <a:latin typeface="+mn-lt"/>
                <a:ea typeface="+mn-ea"/>
                <a:cs typeface="+mn-cs"/>
              </a:rPr>
              <a:t> - http://radiojove.gsfc.nasa.gov/&lt;/li&gt;</a:t>
            </a:r>
          </a:p>
          <a:p>
            <a:r>
              <a:rPr lang="en-US" sz="1200" u="none" kern="1200" dirty="0">
                <a:solidFill>
                  <a:schemeClr val="tx1"/>
                </a:solidFill>
                <a:effectLst/>
                <a:latin typeface="+mn-lt"/>
                <a:ea typeface="+mn-ea"/>
                <a:cs typeface="+mn-cs"/>
              </a:rPr>
              <a:t>&lt;/ul&gt;</a:t>
            </a:r>
          </a:p>
        </p:txBody>
      </p:sp>
      <p:sp>
        <p:nvSpPr>
          <p:cNvPr id="4" name="Slide Number Placeholder 3"/>
          <p:cNvSpPr>
            <a:spLocks noGrp="1"/>
          </p:cNvSpPr>
          <p:nvPr>
            <p:ph type="sldNum" sz="quarter" idx="10"/>
          </p:nvPr>
        </p:nvSpPr>
        <p:spPr/>
        <p:txBody>
          <a:bodyPr/>
          <a:lstStyle/>
          <a:p>
            <a:fld id="{DFBA4EB6-0C6D-4F25-93FD-303A4A1426DF}" type="slidenum">
              <a:rPr lang="en-US" smtClean="0"/>
              <a:pPr/>
              <a:t>18</a:t>
            </a:fld>
            <a:endParaRPr lang="en-US"/>
          </a:p>
        </p:txBody>
      </p:sp>
    </p:spTree>
    <p:extLst>
      <p:ext uri="{BB962C8B-B14F-4D97-AF65-F5344CB8AC3E}">
        <p14:creationId xmlns:p14="http://schemas.microsoft.com/office/powerpoint/2010/main" val="39617342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SuperSID, is a Stanford program to gather information about Sudden Ionospheric Disturbances.  SuperSID listens to VLF transmitters used to communicate with submarines. By monitoring these VLF radio stations and watching their signal strength change, they measure the changes in our ionosphere. Whenever Earth’s ionosphere is disturbed by the solar wind, the signal strength changes. This system is easy to bring online for automatic data collection and upload to Stanford. The receiver is preassembled and creating the antenna is very easy. (Technically, the receiver is just a very low noise op-amp and the sound card in most PCs.  The antenna is a simple loop antenna.)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CME this past June was easily detected by this system.  It was strong enough to compress the Sun side’s ionosphere to 1/5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it’s normal depth.</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References:&lt;ul&gt;</a:t>
            </a:r>
          </a:p>
          <a:p>
            <a:r>
              <a:rPr lang="en-US" sz="1200" kern="1200" dirty="0">
                <a:solidFill>
                  <a:schemeClr val="tx1"/>
                </a:solidFill>
                <a:effectLst/>
                <a:latin typeface="+mn-lt"/>
                <a:ea typeface="+mn-ea"/>
                <a:cs typeface="+mn-cs"/>
              </a:rPr>
              <a:t>&lt;li&gt;Bottom left photo – Ed Harfmann SARA Conference 2013&lt;/li&gt;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&lt;li&gt;</a:t>
            </a:r>
            <a:r>
              <a:rPr lang="en-US" sz="1200" u="sng" kern="1200" dirty="0">
                <a:solidFill>
                  <a:schemeClr val="tx1"/>
                </a:solidFill>
                <a:effectLst/>
                <a:latin typeface="+mn-lt"/>
                <a:ea typeface="+mn-ea"/>
                <a:cs typeface="+mn-cs"/>
                <a:hlinkClick r:id="rId3"/>
              </a:rPr>
              <a:t>Space Weather Monitors - Stanford SOLAR Center</a:t>
            </a:r>
            <a:r>
              <a:rPr lang="en-US" sz="1200" u="none" kern="1200" dirty="0">
                <a:solidFill>
                  <a:schemeClr val="tx1"/>
                </a:solidFill>
                <a:effectLst/>
                <a:latin typeface="+mn-lt"/>
                <a:ea typeface="+mn-ea"/>
                <a:cs typeface="+mn-cs"/>
              </a:rPr>
              <a:t> - http://solar-center.stanford.edu/SID/sidmonitor/&lt;/li&gt;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kern="1200" dirty="0">
                <a:solidFill>
                  <a:schemeClr val="tx1"/>
                </a:solidFill>
                <a:effectLst/>
                <a:latin typeface="+mn-lt"/>
                <a:ea typeface="+mn-ea"/>
                <a:cs typeface="+mn-cs"/>
              </a:rPr>
              <a:t>&lt;li&gt;https://scitechdaily.com/massive-solar-storm-sparks-rare-g4-alert-what-it-means-for-earth/&lt;/li&gt;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kern="1200" dirty="0">
                <a:solidFill>
                  <a:schemeClr val="tx1"/>
                </a:solidFill>
                <a:effectLst/>
                <a:latin typeface="+mn-lt"/>
                <a:ea typeface="+mn-ea"/>
                <a:cs typeface="+mn-cs"/>
              </a:rPr>
              <a:t>&lt;/ul&gt;</a:t>
            </a:r>
          </a:p>
        </p:txBody>
      </p:sp>
      <p:sp>
        <p:nvSpPr>
          <p:cNvPr id="4" name="Slide Number Placeholder 3"/>
          <p:cNvSpPr>
            <a:spLocks noGrp="1"/>
          </p:cNvSpPr>
          <p:nvPr>
            <p:ph type="sldNum" sz="quarter" idx="10"/>
          </p:nvPr>
        </p:nvSpPr>
        <p:spPr/>
        <p:txBody>
          <a:bodyPr/>
          <a:lstStyle/>
          <a:p>
            <a:fld id="{DFBA4EB6-0C6D-4F25-93FD-303A4A1426DF}" type="slidenum">
              <a:rPr lang="en-US" smtClean="0"/>
              <a:pPr/>
              <a:t>19</a:t>
            </a:fld>
            <a:endParaRPr lang="en-US"/>
          </a:p>
        </p:txBody>
      </p:sp>
    </p:spTree>
    <p:extLst>
      <p:ext uri="{BB962C8B-B14F-4D97-AF65-F5344CB8AC3E}">
        <p14:creationId xmlns:p14="http://schemas.microsoft.com/office/powerpoint/2010/main" val="17518255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Where does the information about the universe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come from for astronomers? Electro-Magnetic or EM waves are all that they have had to work with</a:t>
            </a:r>
            <a:r>
              <a:rPr lang="en-US" sz="1200" kern="1200" baseline="0" dirty="0">
                <a:solidFill>
                  <a:schemeClr val="tx1"/>
                </a:solidFill>
                <a:effectLst/>
                <a:latin typeface="+mn-lt"/>
                <a:ea typeface="+mn-ea"/>
                <a:cs typeface="+mn-cs"/>
              </a:rPr>
              <a:t> until the recent discovery of gravity waves</a:t>
            </a:r>
            <a:r>
              <a:rPr lang="en-US" sz="1200" kern="1200" dirty="0">
                <a:solidFill>
                  <a:schemeClr val="tx1"/>
                </a:solidFill>
                <a:effectLst/>
                <a:latin typeface="+mn-lt"/>
                <a:ea typeface="+mn-ea"/>
                <a:cs typeface="+mn-cs"/>
              </a:rPr>
              <a:t>. Both optical and radio waves are electro-magnetic waves - the only difference between them is the 'color' or frequency of the waves.</a:t>
            </a:r>
            <a:br>
              <a:rPr lang="en-US" sz="1200" kern="1200" dirty="0">
                <a:solidFill>
                  <a:schemeClr val="tx1"/>
                </a:solidFill>
                <a:effectLst/>
                <a:latin typeface="+mn-lt"/>
                <a:ea typeface="+mn-ea"/>
                <a:cs typeface="+mn-cs"/>
              </a:rPr>
            </a:b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DFBA4EB6-0C6D-4F25-93FD-303A4A1426DF}"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41373435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Reception of the hydrogen line is not difficult and there are several easy to construct designs out there.  This feed-horn design on the top right is from wvurail.org and uses 2x4 lumber for the frame and aluminized foam board for the horn.  An amplifier and receiver are all that are needed see the Doppler shift of the hydrogen line in our galaxy's arms.  Their web site has complete instructions on creating such a telescope.</a:t>
            </a:r>
          </a:p>
          <a:p>
            <a:endParaRPr lang="en-US" dirty="0"/>
          </a:p>
          <a:p>
            <a:r>
              <a:rPr lang="en-US" dirty="0"/>
              <a:t>On the left is “Scope In A Box” supplied by SARA.  Some minor assembly of the antenna with a screwdriver and wrench and you are ready to receive.  You might notice that the antenna is designed for WIFI but the antenna is easily able to also receive the hydrogen line.  If you can connect a TV, you can build this.</a:t>
            </a:r>
          </a:p>
          <a:p>
            <a:endParaRPr lang="en-US" dirty="0"/>
          </a:p>
          <a:p>
            <a:r>
              <a:rPr lang="en-US" dirty="0"/>
              <a:t>Of course these are ‘beginner’ instruments, there are some members who have some better toys to play with!</a:t>
            </a:r>
          </a:p>
          <a:p>
            <a:endParaRPr lang="en-US" dirty="0"/>
          </a:p>
          <a:p>
            <a:endParaRPr lang="en-US" dirty="0"/>
          </a:p>
          <a:p>
            <a:r>
              <a:rPr lang="en-US" dirty="0"/>
              <a:t>References:&lt;ul&gt;</a:t>
            </a:r>
          </a:p>
          <a:p>
            <a:r>
              <a:rPr lang="en-US" dirty="0"/>
              <a:t>&lt;li&gt;Horn image	</a:t>
            </a:r>
            <a:r>
              <a:rPr lang="en-US" dirty="0">
                <a:hlinkClick r:id="rId3"/>
              </a:rPr>
              <a:t>https://wvurail.org/dspira/labs/06/</a:t>
            </a:r>
            <a:r>
              <a:rPr lang="en-US" dirty="0"/>
              <a:t>&lt;/li&gt;</a:t>
            </a:r>
          </a:p>
          <a:p>
            <a:r>
              <a:rPr lang="en-US" dirty="0"/>
              <a:t>&lt;li&gt;Graph	</a:t>
            </a:r>
            <a:r>
              <a:rPr lang="en-US" dirty="0">
                <a:hlinkClick r:id="rId4"/>
              </a:rPr>
              <a:t>https://www.rtl-sdr.com/horn-antenna-rtl-sdr-radio-astronomy/</a:t>
            </a:r>
            <a:r>
              <a:rPr lang="en-US" dirty="0"/>
              <a:t>&lt;/li&gt;</a:t>
            </a:r>
          </a:p>
          <a:p>
            <a:r>
              <a:rPr lang="en-US" dirty="0"/>
              <a:t>&lt;/ul&gt;</a:t>
            </a:r>
          </a:p>
        </p:txBody>
      </p:sp>
      <p:sp>
        <p:nvSpPr>
          <p:cNvPr id="4" name="Slide Number Placeholder 3"/>
          <p:cNvSpPr>
            <a:spLocks noGrp="1"/>
          </p:cNvSpPr>
          <p:nvPr>
            <p:ph type="sldNum" sz="quarter" idx="5"/>
          </p:nvPr>
        </p:nvSpPr>
        <p:spPr/>
        <p:txBody>
          <a:bodyPr/>
          <a:lstStyle/>
          <a:p>
            <a:fld id="{DFBA4EB6-0C6D-4F25-93FD-303A4A1426DF}" type="slidenum">
              <a:rPr lang="en-US" smtClean="0"/>
              <a:pPr/>
              <a:t>20</a:t>
            </a:fld>
            <a:endParaRPr lang="en-US"/>
          </a:p>
        </p:txBody>
      </p:sp>
    </p:spTree>
    <p:extLst>
      <p:ext uri="{BB962C8B-B14F-4D97-AF65-F5344CB8AC3E}">
        <p14:creationId xmlns:p14="http://schemas.microsoft.com/office/powerpoint/2010/main" val="39590399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Pulsars provide only a brief pulse that is not that much above the noise level for most amateur systems.  That said, amateur radio astronomers have detected pulsars.  Ok, not new pulsars but existing ones.  By knowing the cycle of the pulsar signal, you can fold hours (or in the case shown - 5 days) of signal into a detection.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One amateur, Steve Onley at the </a:t>
            </a:r>
            <a:r>
              <a:rPr lang="en-US" sz="1200" kern="1200" dirty="0" err="1">
                <a:solidFill>
                  <a:schemeClr val="tx1"/>
                </a:solidFill>
                <a:effectLst/>
                <a:latin typeface="+mn-lt"/>
                <a:ea typeface="+mn-ea"/>
                <a:cs typeface="+mn-cs"/>
              </a:rPr>
              <a:t>HawkRAO</a:t>
            </a:r>
            <a:r>
              <a:rPr lang="en-US" sz="1200" kern="1200" dirty="0">
                <a:solidFill>
                  <a:schemeClr val="tx1"/>
                </a:solidFill>
                <a:effectLst/>
                <a:latin typeface="+mn-lt"/>
                <a:ea typeface="+mn-ea"/>
                <a:cs typeface="+mn-cs"/>
              </a:rPr>
              <a:t>, used a 3-meter dish to detect a glitch of the Vela pulsar.  (A glitch is a sudden change of the spin rate of the pulsar… usually measured in parts-per-million.)  This was the first glitch detected by an amateur before the professionals.</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the seriously high end amateur radio astronomer…</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Reference:&lt;ul&gt;</a:t>
            </a:r>
          </a:p>
          <a:p>
            <a:r>
              <a:rPr lang="en-US" sz="1200" kern="1200" dirty="0">
                <a:solidFill>
                  <a:schemeClr val="tx1"/>
                </a:solidFill>
                <a:effectLst/>
                <a:latin typeface="+mn-lt"/>
                <a:ea typeface="+mn-ea"/>
                <a:cs typeface="+mn-cs"/>
              </a:rPr>
              <a:t>&lt;li&gt;http://hawkrao.joataman.net/index.html&lt;/li&gt;</a:t>
            </a:r>
            <a:endParaRPr lang="en-US" sz="1200" b="1" i="0" u="none" strike="noStrike"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&lt;li&gt;http://neutronstar.joataman.net/sites/iw5bhy_barga_3/index.html&lt;/li&gt;</a:t>
            </a:r>
          </a:p>
          <a:p>
            <a:r>
              <a:rPr lang="en-US" sz="1200" kern="1200" dirty="0">
                <a:solidFill>
                  <a:schemeClr val="tx1"/>
                </a:solidFill>
                <a:effectLst/>
                <a:latin typeface="+mn-lt"/>
                <a:ea typeface="+mn-ea"/>
                <a:cs typeface="+mn-cs"/>
              </a:rPr>
              <a:t>&lt;li&gt;https://ui.adsabs.harvard.edu/abs/2021ATel14808....1O/abstract&lt;/li&gt;</a:t>
            </a:r>
          </a:p>
          <a:p>
            <a:r>
              <a:rPr lang="en-US" sz="1200" kern="1200" dirty="0">
                <a:solidFill>
                  <a:schemeClr val="tx1"/>
                </a:solidFill>
                <a:effectLst/>
                <a:latin typeface="+mn-lt"/>
                <a:ea typeface="+mn-ea"/>
                <a:cs typeface="+mn-cs"/>
              </a:rPr>
              <a:t>&lt;/ul&gt;</a:t>
            </a:r>
            <a:endParaRPr lang="en-US" dirty="0"/>
          </a:p>
          <a:p>
            <a:endParaRPr lang="en-US" dirty="0"/>
          </a:p>
        </p:txBody>
      </p:sp>
      <p:sp>
        <p:nvSpPr>
          <p:cNvPr id="4" name="Slide Number Placeholder 3"/>
          <p:cNvSpPr>
            <a:spLocks noGrp="1"/>
          </p:cNvSpPr>
          <p:nvPr>
            <p:ph type="sldNum" sz="quarter" idx="10"/>
          </p:nvPr>
        </p:nvSpPr>
        <p:spPr/>
        <p:txBody>
          <a:bodyPr/>
          <a:lstStyle/>
          <a:p>
            <a:fld id="{DFBA4EB6-0C6D-4F25-93FD-303A4A1426DF}" type="slidenum">
              <a:rPr lang="en-US" smtClean="0"/>
              <a:pPr/>
              <a:t>21</a:t>
            </a:fld>
            <a:endParaRPr lang="en-US"/>
          </a:p>
        </p:txBody>
      </p:sp>
    </p:spTree>
    <p:extLst>
      <p:ext uri="{BB962C8B-B14F-4D97-AF65-F5344CB8AC3E}">
        <p14:creationId xmlns:p14="http://schemas.microsoft.com/office/powerpoint/2010/main" val="8958383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These are at the SERIOUSLY high end.</a:t>
            </a:r>
          </a:p>
          <a:p>
            <a:endParaRPr lang="en-US" dirty="0"/>
          </a:p>
          <a:p>
            <a:r>
              <a:rPr lang="en-US" dirty="0" err="1"/>
              <a:t>Astropeiler</a:t>
            </a:r>
            <a:r>
              <a:rPr lang="en-US" dirty="0"/>
              <a:t> Stockert (on the left) is a 25 meter research scope that was decommissioned.  A group got together, put in new electronics and it has been doing research ever since.</a:t>
            </a:r>
          </a:p>
          <a:p>
            <a:endParaRPr lang="en-US" dirty="0"/>
          </a:p>
          <a:p>
            <a:r>
              <a:rPr lang="en-US" dirty="0"/>
              <a:t>Deep Space Exploration Society - DSES (on the left) took an old DEW line 9 meter dish and refurbished it.</a:t>
            </a:r>
          </a:p>
          <a:p>
            <a:endParaRPr lang="en-US" dirty="0"/>
          </a:p>
          <a:p>
            <a:r>
              <a:rPr lang="en-US" dirty="0"/>
              <a:t>Earlier this year DSES transmitted a radar pulse off of Venus which was received by </a:t>
            </a:r>
            <a:r>
              <a:rPr lang="en-US" dirty="0" err="1"/>
              <a:t>Astropeiler’s</a:t>
            </a:r>
            <a:r>
              <a:rPr lang="en-US" dirty="0"/>
              <a:t> dish.  This was the first successful Venus bounce by amateurs.  Early results have been published in the SARA journal.  (Analysis of the bounce is still ongoing.)</a:t>
            </a:r>
          </a:p>
        </p:txBody>
      </p:sp>
      <p:sp>
        <p:nvSpPr>
          <p:cNvPr id="4" name="Slide Number Placeholder 3"/>
          <p:cNvSpPr>
            <a:spLocks noGrp="1"/>
          </p:cNvSpPr>
          <p:nvPr>
            <p:ph type="sldNum" sz="quarter" idx="5"/>
          </p:nvPr>
        </p:nvSpPr>
        <p:spPr/>
        <p:txBody>
          <a:bodyPr/>
          <a:lstStyle/>
          <a:p>
            <a:fld id="{DFBA4EB6-0C6D-4F25-93FD-303A4A1426DF}" type="slidenum">
              <a:rPr lang="en-US" smtClean="0"/>
              <a:pPr/>
              <a:t>22</a:t>
            </a:fld>
            <a:endParaRPr lang="en-US"/>
          </a:p>
        </p:txBody>
      </p:sp>
    </p:spTree>
    <p:extLst>
      <p:ext uri="{BB962C8B-B14F-4D97-AF65-F5344CB8AC3E}">
        <p14:creationId xmlns:p14="http://schemas.microsoft.com/office/powerpoint/2010/main" val="13178669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BA4EB6-0C6D-4F25-93FD-303A4A1426DF}" type="slidenum">
              <a:rPr lang="en-US" smtClean="0"/>
              <a:pPr/>
              <a:t>23</a:t>
            </a:fld>
            <a:endParaRPr lang="en-US"/>
          </a:p>
        </p:txBody>
      </p:sp>
    </p:spTree>
    <p:extLst>
      <p:ext uri="{BB962C8B-B14F-4D97-AF65-F5344CB8AC3E}">
        <p14:creationId xmlns:p14="http://schemas.microsoft.com/office/powerpoint/2010/main" val="6504175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Imaging a black hole.  </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References:&lt;ul&gt;</a:t>
            </a:r>
          </a:p>
          <a:p>
            <a:r>
              <a:rPr lang="en-US" sz="1200" u="none" kern="1200" dirty="0">
                <a:solidFill>
                  <a:schemeClr val="tx1"/>
                </a:solidFill>
                <a:effectLst/>
                <a:latin typeface="+mn-lt"/>
                <a:ea typeface="+mn-ea"/>
                <a:cs typeface="+mn-cs"/>
              </a:rPr>
              <a:t>&lt;li&gt;Black hole image - </a:t>
            </a:r>
            <a:r>
              <a:rPr lang="en-US" dirty="0">
                <a:hlinkClick r:id="rId3"/>
              </a:rPr>
              <a:t>https://www.jpl.nasa.gov/edu/news/2019/4/19/how-scientists-captured-the-first-image-of-a-black-hole/</a:t>
            </a:r>
            <a:r>
              <a:rPr lang="en-US" sz="1200" u="none" kern="1200" dirty="0">
                <a:solidFill>
                  <a:schemeClr val="tx1"/>
                </a:solidFill>
                <a:effectLst/>
                <a:latin typeface="+mn-lt"/>
                <a:ea typeface="+mn-ea"/>
                <a:cs typeface="+mn-cs"/>
              </a:rPr>
              <a:t>&lt;/li&gt;</a:t>
            </a:r>
            <a:endParaRPr lang="en-US" dirty="0"/>
          </a:p>
          <a:p>
            <a:r>
              <a:rPr lang="en-US" sz="1200" kern="1200" dirty="0">
                <a:solidFill>
                  <a:schemeClr val="tx1"/>
                </a:solidFill>
                <a:effectLst/>
                <a:latin typeface="+mn-lt"/>
                <a:ea typeface="+mn-ea"/>
                <a:cs typeface="+mn-cs"/>
              </a:rPr>
              <a:t>&lt;/ul&gt;</a:t>
            </a:r>
          </a:p>
        </p:txBody>
      </p:sp>
      <p:sp>
        <p:nvSpPr>
          <p:cNvPr id="4" name="Slide Number Placeholder 3"/>
          <p:cNvSpPr>
            <a:spLocks noGrp="1"/>
          </p:cNvSpPr>
          <p:nvPr>
            <p:ph type="sldNum" sz="quarter" idx="10"/>
          </p:nvPr>
        </p:nvSpPr>
        <p:spPr/>
        <p:txBody>
          <a:bodyPr/>
          <a:lstStyle/>
          <a:p>
            <a:fld id="{DFBA4EB6-0C6D-4F25-93FD-303A4A1426DF}" type="slidenum">
              <a:rPr lang="en-US" smtClean="0"/>
              <a:pPr/>
              <a:t>24</a:t>
            </a:fld>
            <a:endParaRPr lang="en-US"/>
          </a:p>
        </p:txBody>
      </p:sp>
    </p:spTree>
    <p:extLst>
      <p:ext uri="{BB962C8B-B14F-4D97-AF65-F5344CB8AC3E}">
        <p14:creationId xmlns:p14="http://schemas.microsoft.com/office/powerpoint/2010/main" val="17715116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Non-thermal radiation from galaxies…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References:&lt;ul&gt;</a:t>
            </a:r>
          </a:p>
          <a:p>
            <a:r>
              <a:rPr lang="en-US" sz="1200" kern="1200" dirty="0">
                <a:solidFill>
                  <a:schemeClr val="tx1"/>
                </a:solidFill>
                <a:effectLst/>
                <a:latin typeface="+mn-lt"/>
                <a:ea typeface="+mn-ea"/>
                <a:cs typeface="+mn-cs"/>
              </a:rPr>
              <a:t>&lt;li&gt;Image - https://www.researchgate.net/figure/Extragalactic-radio-source-Cygnus-A-The-host-galaxy-is-imaged-in-the-optical-band-shown_fig1_242684990</a:t>
            </a:r>
            <a:r>
              <a:rPr lang="en-US" sz="1200" u="none" kern="1200" dirty="0">
                <a:solidFill>
                  <a:schemeClr val="tx1"/>
                </a:solidFill>
                <a:effectLst/>
                <a:latin typeface="+mn-lt"/>
                <a:ea typeface="+mn-ea"/>
                <a:cs typeface="+mn-cs"/>
              </a:rPr>
              <a:t>&lt;/li&gt;</a:t>
            </a:r>
          </a:p>
          <a:p>
            <a:r>
              <a:rPr lang="en-US" sz="1200" u="none" kern="1200" dirty="0">
                <a:solidFill>
                  <a:schemeClr val="tx1"/>
                </a:solidFill>
                <a:effectLst/>
                <a:latin typeface="+mn-lt"/>
                <a:ea typeface="+mn-ea"/>
                <a:cs typeface="+mn-cs"/>
              </a:rPr>
              <a:t>&lt;li&gt;Great Courses:  Radio Astronomy, Observing the Invisible Universe.  Lesson 17 – Radio Source Counts&lt;/li&gt;</a:t>
            </a:r>
          </a:p>
          <a:p>
            <a:r>
              <a:rPr lang="en-US" sz="1200" u="none" kern="1200" dirty="0">
                <a:solidFill>
                  <a:schemeClr val="tx1"/>
                </a:solidFill>
                <a:effectLst/>
                <a:latin typeface="+mn-lt"/>
                <a:ea typeface="+mn-ea"/>
                <a:cs typeface="+mn-cs"/>
              </a:rPr>
              <a:t>&lt;/ul&gt;</a:t>
            </a:r>
          </a:p>
        </p:txBody>
      </p:sp>
      <p:sp>
        <p:nvSpPr>
          <p:cNvPr id="4" name="Slide Number Placeholder 3"/>
          <p:cNvSpPr>
            <a:spLocks noGrp="1"/>
          </p:cNvSpPr>
          <p:nvPr>
            <p:ph type="sldNum" sz="quarter" idx="10"/>
          </p:nvPr>
        </p:nvSpPr>
        <p:spPr/>
        <p:txBody>
          <a:bodyPr/>
          <a:lstStyle/>
          <a:p>
            <a:fld id="{DFBA4EB6-0C6D-4F25-93FD-303A4A1426DF}" type="slidenum">
              <a:rPr lang="en-US" smtClean="0"/>
              <a:pPr/>
              <a:t>25</a:t>
            </a:fld>
            <a:endParaRPr lang="en-US"/>
          </a:p>
        </p:txBody>
      </p:sp>
    </p:spTree>
    <p:extLst>
      <p:ext uri="{BB962C8B-B14F-4D97-AF65-F5344CB8AC3E}">
        <p14:creationId xmlns:p14="http://schemas.microsoft.com/office/powerpoint/2010/main" val="27973813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Coherent maser line emission from interstellar ions and molecules.  Lasers in microwave frequencies around other stars.  This particular maser is with water so it would cook your frozen turkey into turkey flambee in mere moments…  At an estimated 20 kilo-parsec from Earth, this microwave is about 23 Giga Watts!</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References:&lt;ul&gt;</a:t>
            </a:r>
          </a:p>
          <a:p>
            <a:r>
              <a:rPr lang="en-US" sz="1200" u="none" kern="1200" dirty="0">
                <a:solidFill>
                  <a:schemeClr val="tx1"/>
                </a:solidFill>
                <a:effectLst/>
                <a:latin typeface="+mn-lt"/>
                <a:ea typeface="+mn-ea"/>
                <a:cs typeface="+mn-cs"/>
              </a:rPr>
              <a:t>&lt;li&gt;</a:t>
            </a:r>
            <a:r>
              <a:rPr lang="en-US" sz="1200" kern="1200" dirty="0">
                <a:solidFill>
                  <a:schemeClr val="tx1"/>
                </a:solidFill>
                <a:effectLst/>
                <a:latin typeface="+mn-lt"/>
                <a:ea typeface="+mn-ea"/>
                <a:cs typeface="+mn-cs"/>
              </a:rPr>
              <a:t>Spectrum image - </a:t>
            </a:r>
            <a:r>
              <a:rPr lang="en-US" sz="1200" u="sng" kern="1200" dirty="0">
                <a:solidFill>
                  <a:schemeClr val="tx1"/>
                </a:solidFill>
                <a:effectLst/>
                <a:latin typeface="+mn-lt"/>
                <a:ea typeface="+mn-ea"/>
                <a:cs typeface="+mn-cs"/>
              </a:rPr>
              <a:t>https://www.researchgate.net/figure/Total-power-spectrum-of-H2O-maser-emission-toward-G747-006-in-the-Mizusawa-station-on_fig1_304033187</a:t>
            </a:r>
            <a:r>
              <a:rPr lang="en-US" sz="1200" u="none" kern="1200" dirty="0">
                <a:solidFill>
                  <a:schemeClr val="tx1"/>
                </a:solidFill>
                <a:effectLst/>
                <a:latin typeface="+mn-lt"/>
                <a:ea typeface="+mn-ea"/>
                <a:cs typeface="+mn-cs"/>
              </a:rPr>
              <a:t>&lt;/li&gt;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&lt;/ul&gt;</a:t>
            </a:r>
          </a:p>
        </p:txBody>
      </p:sp>
      <p:sp>
        <p:nvSpPr>
          <p:cNvPr id="4" name="Slide Number Placeholder 3"/>
          <p:cNvSpPr>
            <a:spLocks noGrp="1"/>
          </p:cNvSpPr>
          <p:nvPr>
            <p:ph type="sldNum" sz="quarter" idx="10"/>
          </p:nvPr>
        </p:nvSpPr>
        <p:spPr/>
        <p:txBody>
          <a:bodyPr/>
          <a:lstStyle/>
          <a:p>
            <a:fld id="{DFBA4EB6-0C6D-4F25-93FD-303A4A1426DF}" type="slidenum">
              <a:rPr lang="en-US" smtClean="0"/>
              <a:pPr/>
              <a:t>26</a:t>
            </a:fld>
            <a:endParaRPr lang="en-US"/>
          </a:p>
        </p:txBody>
      </p:sp>
    </p:spTree>
    <p:extLst>
      <p:ext uri="{BB962C8B-B14F-4D97-AF65-F5344CB8AC3E}">
        <p14:creationId xmlns:p14="http://schemas.microsoft.com/office/powerpoint/2010/main" val="13475588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This was part of the body of works used to change ‘The Big Bang’ from a joke into the leading candidate for how the universe was created and evolved.  This satellite image shows the infant universe where galaxies were are being to form.</a:t>
            </a:r>
          </a:p>
          <a:p>
            <a:endParaRPr lang="en-US" dirty="0"/>
          </a:p>
          <a:p>
            <a:endParaRPr lang="en-US" dirty="0"/>
          </a:p>
          <a:p>
            <a:r>
              <a:rPr lang="en-US" dirty="0"/>
              <a:t>References:&lt;ul&gt;</a:t>
            </a:r>
          </a:p>
          <a:p>
            <a:r>
              <a:rPr lang="en-US" dirty="0"/>
              <a:t>&lt;li&gt;Image:	</a:t>
            </a:r>
            <a:r>
              <a:rPr lang="en-US" dirty="0">
                <a:hlinkClick r:id="rId3"/>
              </a:rPr>
              <a:t>https://www.nasa.gov/centers/goddard/news/topstory/2003/0206mapresults.html</a:t>
            </a:r>
            <a:r>
              <a:rPr lang="en-US" dirty="0"/>
              <a:t>&lt;/li&gt;</a:t>
            </a:r>
          </a:p>
          <a:p>
            <a:r>
              <a:rPr lang="en-US" dirty="0"/>
              <a:t>&lt;li&gt;Information:	</a:t>
            </a:r>
            <a:r>
              <a:rPr lang="en-US" dirty="0">
                <a:hlinkClick r:id="rId4"/>
              </a:rPr>
              <a:t>https://en.wikipedia.org/wiki/Cosmic_microwave_background</a:t>
            </a:r>
            <a:r>
              <a:rPr lang="en-US" dirty="0"/>
              <a:t>&lt;/li&gt;</a:t>
            </a:r>
          </a:p>
          <a:p>
            <a:r>
              <a:rPr lang="en-US" dirty="0"/>
              <a:t>&lt;/ul&gt;</a:t>
            </a:r>
          </a:p>
        </p:txBody>
      </p:sp>
      <p:sp>
        <p:nvSpPr>
          <p:cNvPr id="4" name="Slide Number Placeholder 3"/>
          <p:cNvSpPr>
            <a:spLocks noGrp="1"/>
          </p:cNvSpPr>
          <p:nvPr>
            <p:ph type="sldNum" sz="quarter" idx="5"/>
          </p:nvPr>
        </p:nvSpPr>
        <p:spPr/>
        <p:txBody>
          <a:bodyPr/>
          <a:lstStyle/>
          <a:p>
            <a:fld id="{DFBA4EB6-0C6D-4F25-93FD-303A4A1426DF}" type="slidenum">
              <a:rPr lang="en-US" smtClean="0"/>
              <a:pPr/>
              <a:t>27</a:t>
            </a:fld>
            <a:endParaRPr lang="en-US"/>
          </a:p>
        </p:txBody>
      </p:sp>
    </p:spTree>
    <p:extLst>
      <p:ext uri="{BB962C8B-B14F-4D97-AF65-F5344CB8AC3E}">
        <p14:creationId xmlns:p14="http://schemas.microsoft.com/office/powerpoint/2010/main" val="25706771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Neutron stars – These small stellar core remnants at only about 10-12 miles across have been detected via the pulsars that form from new and renewed neutron stars.  Being so small, their detection with an optical telescope was practically impossible.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binary drawing relates to the indirect but convincing evidence for gravitational radiation (and allowed the discoverer to earn a Nobel prize). (Courtesy of Dr. Joe Taylor who was the keynote speaker to SARA in 2014.) &lt;/li&gt;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Here are the sounds made by these over-sized nuclei…</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How many of you have observed M51? …</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References:&lt;ul&gt;</a:t>
            </a:r>
          </a:p>
          <a:p>
            <a:r>
              <a:rPr lang="en-US" sz="1200" u="none" kern="1200" dirty="0">
                <a:solidFill>
                  <a:schemeClr val="tx1"/>
                </a:solidFill>
                <a:effectLst/>
                <a:latin typeface="+mn-lt"/>
                <a:ea typeface="+mn-ea"/>
                <a:cs typeface="+mn-cs"/>
              </a:rPr>
              <a:t>&lt;li&gt;</a:t>
            </a:r>
            <a:r>
              <a:rPr lang="en-US" sz="1200" kern="1200" dirty="0">
                <a:solidFill>
                  <a:schemeClr val="tx1"/>
                </a:solidFill>
                <a:effectLst/>
                <a:latin typeface="+mn-lt"/>
                <a:ea typeface="+mn-ea"/>
                <a:cs typeface="+mn-cs"/>
              </a:rPr>
              <a:t>Pulsar in binary system - </a:t>
            </a:r>
            <a:r>
              <a:rPr lang="en-US" sz="1200" u="sng" kern="1200" dirty="0">
                <a:solidFill>
                  <a:schemeClr val="tx1"/>
                </a:solidFill>
                <a:effectLst/>
                <a:latin typeface="+mn-lt"/>
                <a:ea typeface="+mn-ea"/>
                <a:cs typeface="+mn-cs"/>
                <a:hlinkClick r:id="rId3"/>
              </a:rPr>
              <a:t>http://www.trbimg.com/img-517ad6cf/turbine/la-einstein-relativity-20130426-001/600/600x341</a:t>
            </a:r>
            <a:r>
              <a:rPr lang="en-US" sz="1200" u="none" kern="1200" dirty="0">
                <a:solidFill>
                  <a:schemeClr val="tx1"/>
                </a:solidFill>
                <a:effectLst/>
                <a:latin typeface="+mn-lt"/>
                <a:ea typeface="+mn-ea"/>
                <a:cs typeface="+mn-cs"/>
              </a:rPr>
              <a:t>&lt;/li&gt;</a:t>
            </a:r>
            <a:endParaRPr lang="en-US" sz="1200" u="sng"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&lt;/ul&gt;</a:t>
            </a:r>
          </a:p>
        </p:txBody>
      </p:sp>
      <p:sp>
        <p:nvSpPr>
          <p:cNvPr id="4" name="Slide Number Placeholder 3"/>
          <p:cNvSpPr>
            <a:spLocks noGrp="1"/>
          </p:cNvSpPr>
          <p:nvPr>
            <p:ph type="sldNum" sz="quarter" idx="10"/>
          </p:nvPr>
        </p:nvSpPr>
        <p:spPr/>
        <p:txBody>
          <a:bodyPr/>
          <a:lstStyle/>
          <a:p>
            <a:fld id="{DFBA4EB6-0C6D-4F25-93FD-303A4A1426DF}" type="slidenum">
              <a:rPr lang="en-US" smtClean="0"/>
              <a:pPr/>
              <a:t>28</a:t>
            </a:fld>
            <a:endParaRPr lang="en-US"/>
          </a:p>
        </p:txBody>
      </p:sp>
    </p:spTree>
    <p:extLst>
      <p:ext uri="{BB962C8B-B14F-4D97-AF65-F5344CB8AC3E}">
        <p14:creationId xmlns:p14="http://schemas.microsoft.com/office/powerpoint/2010/main" val="33612935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This is M51 in both radio and optical.  The orange is the hydrogen gas that is associated with the galaxy.</a:t>
            </a:r>
          </a:p>
        </p:txBody>
      </p:sp>
      <p:sp>
        <p:nvSpPr>
          <p:cNvPr id="4" name="Slide Number Placeholder 3"/>
          <p:cNvSpPr>
            <a:spLocks noGrp="1"/>
          </p:cNvSpPr>
          <p:nvPr>
            <p:ph type="sldNum" sz="quarter" idx="5"/>
          </p:nvPr>
        </p:nvSpPr>
        <p:spPr/>
        <p:txBody>
          <a:bodyPr/>
          <a:lstStyle/>
          <a:p>
            <a:fld id="{DFBA4EB6-0C6D-4F25-93FD-303A4A1426DF}" type="slidenum">
              <a:rPr lang="en-US" smtClean="0"/>
              <a:pPr/>
              <a:t>29</a:t>
            </a:fld>
            <a:endParaRPr lang="en-US"/>
          </a:p>
        </p:txBody>
      </p:sp>
    </p:spTree>
    <p:extLst>
      <p:ext uri="{BB962C8B-B14F-4D97-AF65-F5344CB8AC3E}">
        <p14:creationId xmlns:p14="http://schemas.microsoft.com/office/powerpoint/2010/main" val="21076063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For millennia, astronomers and astrologers have gazed up into the night sky, but they have only looked at a very small amount of information – visible light.  This chart shows the EM spectrum from radio waves on the right to gamma rays on the left.  That small sliver for visible light is the only thing we’ve be able to observe until the 1930’s.</a:t>
            </a:r>
          </a:p>
          <a:p>
            <a:endParaRPr lang="en-US" dirty="0"/>
          </a:p>
          <a:p>
            <a:r>
              <a:rPr lang="en-US" dirty="0"/>
              <a:t>Image Reference:  </a:t>
            </a:r>
            <a:r>
              <a:rPr lang="en-US" dirty="0">
                <a:hlinkClick r:id="rId3"/>
              </a:rPr>
              <a:t>PAPER - 604 : ELECTROMAGNETIC RADIATION (EMR) (lakhimi.blogspot.com)</a:t>
            </a:r>
            <a:r>
              <a:rPr lang="en-US" dirty="0"/>
              <a:t> - https://lakhimi.blogspot.com/2020/05/electromagnetic-radiation-emr.html</a:t>
            </a:r>
          </a:p>
          <a:p>
            <a:endParaRPr lang="en-US" dirty="0"/>
          </a:p>
        </p:txBody>
      </p:sp>
      <p:sp>
        <p:nvSpPr>
          <p:cNvPr id="4" name="Slide Number Placeholder 3"/>
          <p:cNvSpPr>
            <a:spLocks noGrp="1"/>
          </p:cNvSpPr>
          <p:nvPr>
            <p:ph type="sldNum" sz="quarter" idx="5"/>
          </p:nvPr>
        </p:nvSpPr>
        <p:spPr/>
        <p:txBody>
          <a:bodyPr/>
          <a:lstStyle/>
          <a:p>
            <a:fld id="{DFBA4EB6-0C6D-4F25-93FD-303A4A1426DF}" type="slidenum">
              <a:rPr lang="en-US" smtClean="0"/>
              <a:pPr/>
              <a:t>3</a:t>
            </a:fld>
            <a:endParaRPr lang="en-US"/>
          </a:p>
        </p:txBody>
      </p:sp>
    </p:spTree>
    <p:extLst>
      <p:ext uri="{BB962C8B-B14F-4D97-AF65-F5344CB8AC3E}">
        <p14:creationId xmlns:p14="http://schemas.microsoft.com/office/powerpoint/2010/main" val="20531850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As we’ve looked back in time, the radio galaxies and quasars have shown that there was a time when these were extremely common but not so much now.</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References:&lt;</a:t>
            </a:r>
            <a:r>
              <a:rPr lang="en-US" sz="1200" kern="1200" dirty="0" err="1">
                <a:solidFill>
                  <a:schemeClr val="tx1"/>
                </a:solidFill>
                <a:effectLst/>
                <a:latin typeface="+mn-lt"/>
                <a:ea typeface="+mn-ea"/>
                <a:cs typeface="+mn-cs"/>
              </a:rPr>
              <a:t>ul</a:t>
            </a:r>
            <a:r>
              <a:rPr lang="en-US" sz="1200" kern="1200" dirty="0">
                <a:solidFill>
                  <a:schemeClr val="tx1"/>
                </a:solidFill>
                <a:effectLst/>
                <a:latin typeface="+mn-lt"/>
                <a:ea typeface="+mn-ea"/>
                <a:cs typeface="+mn-cs"/>
              </a:rPr>
              <a:t>&gt;</a:t>
            </a:r>
          </a:p>
          <a:p>
            <a:r>
              <a:rPr lang="en-US" sz="1200" kern="1200" dirty="0">
                <a:solidFill>
                  <a:schemeClr val="tx1"/>
                </a:solidFill>
                <a:effectLst/>
                <a:latin typeface="+mn-lt"/>
                <a:ea typeface="+mn-ea"/>
                <a:cs typeface="+mn-cs"/>
              </a:rPr>
              <a:t>&lt;li&gt;Image – Great Courses; Radio Astronomy – Observing the Invisible Universe, Lesson 17 – Radio Source Counts&lt;/li&gt;</a:t>
            </a:r>
          </a:p>
          <a:p>
            <a:r>
              <a:rPr lang="en-US" sz="1200" kern="1200" dirty="0">
                <a:solidFill>
                  <a:schemeClr val="tx1"/>
                </a:solidFill>
                <a:effectLst/>
                <a:latin typeface="+mn-lt"/>
                <a:ea typeface="+mn-ea"/>
                <a:cs typeface="+mn-cs"/>
              </a:rPr>
              <a:t>&lt;/ul&gt;</a:t>
            </a:r>
          </a:p>
        </p:txBody>
      </p:sp>
      <p:sp>
        <p:nvSpPr>
          <p:cNvPr id="4" name="Slide Number Placeholder 3"/>
          <p:cNvSpPr>
            <a:spLocks noGrp="1"/>
          </p:cNvSpPr>
          <p:nvPr>
            <p:ph type="sldNum" sz="quarter" idx="10"/>
          </p:nvPr>
        </p:nvSpPr>
        <p:spPr/>
        <p:txBody>
          <a:bodyPr/>
          <a:lstStyle/>
          <a:p>
            <a:fld id="{DFBA4EB6-0C6D-4F25-93FD-303A4A1426DF}" type="slidenum">
              <a:rPr lang="en-US" smtClean="0"/>
              <a:pPr/>
              <a:t>30</a:t>
            </a:fld>
            <a:endParaRPr lang="en-US"/>
          </a:p>
        </p:txBody>
      </p:sp>
    </p:spTree>
    <p:extLst>
      <p:ext uri="{BB962C8B-B14F-4D97-AF65-F5344CB8AC3E}">
        <p14:creationId xmlns:p14="http://schemas.microsoft.com/office/powerpoint/2010/main" val="23723941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We know there are clouds of gas between us and distant galaxies by examining the absorption (center) and emission lines (right) of distant objects.  Some are within a galaxy; some are in the vacuum of space.  Astronomers have even found multiple clouds at different distances between us and some of the sources.</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References:&lt;ul&gt;</a:t>
            </a:r>
          </a:p>
          <a:p>
            <a:r>
              <a:rPr lang="en-US" sz="1200" u="none" kern="1200" dirty="0">
                <a:solidFill>
                  <a:schemeClr val="tx1"/>
                </a:solidFill>
                <a:effectLst/>
                <a:latin typeface="+mn-lt"/>
                <a:ea typeface="+mn-ea"/>
                <a:cs typeface="+mn-cs"/>
              </a:rPr>
              <a:t>&lt;li&gt;</a:t>
            </a:r>
            <a:r>
              <a:rPr lang="en-US" sz="1200" kern="1200" dirty="0">
                <a:solidFill>
                  <a:schemeClr val="tx1"/>
                </a:solidFill>
                <a:effectLst/>
                <a:latin typeface="+mn-lt"/>
                <a:ea typeface="+mn-ea"/>
                <a:cs typeface="+mn-cs"/>
              </a:rPr>
              <a:t>Image - </a:t>
            </a:r>
            <a:r>
              <a:rPr lang="en-US" sz="1200" u="sng" kern="1200" dirty="0">
                <a:solidFill>
                  <a:schemeClr val="tx1"/>
                </a:solidFill>
                <a:effectLst/>
                <a:latin typeface="+mn-lt"/>
                <a:ea typeface="+mn-ea"/>
                <a:cs typeface="+mn-cs"/>
              </a:rPr>
              <a:t>https://www.pinterest.com/pin/221169031674374079/</a:t>
            </a:r>
            <a:r>
              <a:rPr lang="en-US" sz="1200" u="none" kern="1200" dirty="0">
                <a:solidFill>
                  <a:schemeClr val="tx1"/>
                </a:solidFill>
                <a:effectLst/>
                <a:latin typeface="+mn-lt"/>
                <a:ea typeface="+mn-ea"/>
                <a:cs typeface="+mn-cs"/>
              </a:rPr>
              <a:t>&lt;/li&gt;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&lt;/ul&gt;</a:t>
            </a:r>
          </a:p>
        </p:txBody>
      </p:sp>
      <p:sp>
        <p:nvSpPr>
          <p:cNvPr id="4" name="Slide Number Placeholder 3"/>
          <p:cNvSpPr>
            <a:spLocks noGrp="1"/>
          </p:cNvSpPr>
          <p:nvPr>
            <p:ph type="sldNum" sz="quarter" idx="10"/>
          </p:nvPr>
        </p:nvSpPr>
        <p:spPr/>
        <p:txBody>
          <a:bodyPr/>
          <a:lstStyle/>
          <a:p>
            <a:fld id="{DFBA4EB6-0C6D-4F25-93FD-303A4A1426DF}" type="slidenum">
              <a:rPr lang="en-US" smtClean="0"/>
              <a:pPr/>
              <a:t>31</a:t>
            </a:fld>
            <a:endParaRPr lang="en-US"/>
          </a:p>
        </p:txBody>
      </p:sp>
    </p:spTree>
    <p:extLst>
      <p:ext uri="{BB962C8B-B14F-4D97-AF65-F5344CB8AC3E}">
        <p14:creationId xmlns:p14="http://schemas.microsoft.com/office/powerpoint/2010/main" val="12086072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To the left is a map of Carbon-monoxide which can only survive in dark, cold areas of space.  (In clear space, the molecule quickly breaks down.)  The left is the optical image.  Those CO rich areas are located in similar locations within our Milky Way.</a:t>
            </a:r>
          </a:p>
          <a:p>
            <a:endParaRPr lang="en-US" dirty="0"/>
          </a:p>
          <a:p>
            <a:r>
              <a:rPr lang="en-US" dirty="0"/>
              <a:t>Image reference:</a:t>
            </a:r>
          </a:p>
          <a:p>
            <a:r>
              <a:rPr lang="en-US" dirty="0"/>
              <a:t>&lt;</a:t>
            </a:r>
            <a:r>
              <a:rPr lang="en-US" dirty="0" err="1"/>
              <a:t>ul</a:t>
            </a:r>
            <a:r>
              <a:rPr lang="en-US" dirty="0"/>
              <a:t>&gt;</a:t>
            </a:r>
          </a:p>
          <a:p>
            <a:r>
              <a:rPr lang="en-US" dirty="0"/>
              <a:t>&lt;li&gt;https://nap.nationalacademies.org/read/12800/chapter/5#101&lt;/li&gt;</a:t>
            </a:r>
          </a:p>
          <a:p>
            <a:r>
              <a:rPr lang="en-US" dirty="0"/>
              <a:t>&lt;/</a:t>
            </a:r>
            <a:r>
              <a:rPr lang="en-US" dirty="0" err="1"/>
              <a:t>ul</a:t>
            </a:r>
            <a:r>
              <a:rPr lang="en-US" dirty="0"/>
              <a:t>&gt;</a:t>
            </a:r>
          </a:p>
        </p:txBody>
      </p:sp>
      <p:sp>
        <p:nvSpPr>
          <p:cNvPr id="4" name="Slide Number Placeholder 3"/>
          <p:cNvSpPr>
            <a:spLocks noGrp="1"/>
          </p:cNvSpPr>
          <p:nvPr>
            <p:ph type="sldNum" sz="quarter" idx="5"/>
          </p:nvPr>
        </p:nvSpPr>
        <p:spPr/>
        <p:txBody>
          <a:bodyPr/>
          <a:lstStyle/>
          <a:p>
            <a:fld id="{DFBA4EB6-0C6D-4F25-93FD-303A4A1426DF}" type="slidenum">
              <a:rPr lang="en-US" smtClean="0"/>
              <a:pPr/>
              <a:t>32</a:t>
            </a:fld>
            <a:endParaRPr lang="en-US"/>
          </a:p>
        </p:txBody>
      </p:sp>
    </p:spTree>
    <p:extLst>
      <p:ext uri="{BB962C8B-B14F-4D97-AF65-F5344CB8AC3E}">
        <p14:creationId xmlns:p14="http://schemas.microsoft.com/office/powerpoint/2010/main" val="13607627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As shown previously in the NASA image of our galaxy, the galaxy is filled with opaque clouds of gas.  Radio sees inside the clouds to see stars being formed.</a:t>
            </a:r>
          </a:p>
          <a:p>
            <a:endParaRPr lang="en-US" dirty="0"/>
          </a:p>
          <a:p>
            <a:r>
              <a:rPr lang="en-US" dirty="0"/>
              <a:t>Image Credit:</a:t>
            </a:r>
          </a:p>
          <a:p>
            <a:r>
              <a:rPr lang="en-US" dirty="0"/>
              <a:t>&lt;</a:t>
            </a:r>
            <a:r>
              <a:rPr lang="en-US" dirty="0" err="1"/>
              <a:t>ul</a:t>
            </a:r>
            <a:r>
              <a:rPr lang="en-US" dirty="0"/>
              <a:t>&gt;</a:t>
            </a:r>
          </a:p>
          <a:p>
            <a:r>
              <a:rPr lang="en-US" dirty="0"/>
              <a:t>&lt;li&gt;https://public.nrao.edu/news/new-look-bright-stellar-nursery/&lt;/li&gt;</a:t>
            </a:r>
          </a:p>
          <a:p>
            <a:r>
              <a:rPr lang="en-US" dirty="0"/>
              <a:t>&lt;/</a:t>
            </a:r>
            <a:r>
              <a:rPr lang="en-US" dirty="0" err="1"/>
              <a:t>ul</a:t>
            </a:r>
            <a:r>
              <a:rPr lang="en-US" dirty="0"/>
              <a:t>&gt;</a:t>
            </a:r>
          </a:p>
        </p:txBody>
      </p:sp>
      <p:sp>
        <p:nvSpPr>
          <p:cNvPr id="4" name="Slide Number Placeholder 3"/>
          <p:cNvSpPr>
            <a:spLocks noGrp="1"/>
          </p:cNvSpPr>
          <p:nvPr>
            <p:ph type="sldNum" sz="quarter" idx="5"/>
          </p:nvPr>
        </p:nvSpPr>
        <p:spPr/>
        <p:txBody>
          <a:bodyPr/>
          <a:lstStyle/>
          <a:p>
            <a:fld id="{DFBA4EB6-0C6D-4F25-93FD-303A4A1426DF}" type="slidenum">
              <a:rPr lang="en-US" smtClean="0"/>
              <a:pPr/>
              <a:t>33</a:t>
            </a:fld>
            <a:endParaRPr lang="en-US"/>
          </a:p>
        </p:txBody>
      </p:sp>
    </p:spTree>
    <p:extLst>
      <p:ext uri="{BB962C8B-B14F-4D97-AF65-F5344CB8AC3E}">
        <p14:creationId xmlns:p14="http://schemas.microsoft.com/office/powerpoint/2010/main" val="33666259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Every scientific research area generates a lot of new information and knowledge.  Some may ask the question “What has radio astronomy brought to my everyday life?”</a:t>
            </a:r>
          </a:p>
        </p:txBody>
      </p:sp>
      <p:sp>
        <p:nvSpPr>
          <p:cNvPr id="4" name="Slide Number Placeholder 3"/>
          <p:cNvSpPr>
            <a:spLocks noGrp="1"/>
          </p:cNvSpPr>
          <p:nvPr>
            <p:ph type="sldNum" sz="quarter" idx="5"/>
          </p:nvPr>
        </p:nvSpPr>
        <p:spPr/>
        <p:txBody>
          <a:bodyPr/>
          <a:lstStyle/>
          <a:p>
            <a:fld id="{DFBA4EB6-0C6D-4F25-93FD-303A4A1426DF}" type="slidenum">
              <a:rPr lang="en-US" smtClean="0"/>
              <a:pPr/>
              <a:t>34</a:t>
            </a:fld>
            <a:endParaRPr lang="en-US"/>
          </a:p>
        </p:txBody>
      </p:sp>
    </p:spTree>
    <p:extLst>
      <p:ext uri="{BB962C8B-B14F-4D97-AF65-F5344CB8AC3E}">
        <p14:creationId xmlns:p14="http://schemas.microsoft.com/office/powerpoint/2010/main" val="13595585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Within our daily life, we have much less accurate clocks to keep us on schedule.  There is one question that we rely upon… “When is noon?”  </a:t>
            </a:r>
          </a:p>
          <a:p>
            <a:endParaRPr lang="en-US" dirty="0"/>
          </a:p>
          <a:p>
            <a:r>
              <a:rPr lang="en-US" dirty="0"/>
              <a:t>While optical astronomy has provided timekeeping for centuries, radio has upped the game…</a:t>
            </a:r>
          </a:p>
          <a:p>
            <a:endParaRPr lang="en-US" dirty="0"/>
          </a:p>
          <a:p>
            <a:r>
              <a:rPr lang="en-US" dirty="0"/>
              <a:t>The US Naval Observatory (USNO) maintains the master clock for time use within the United States.  These atomic clocks keep master time to within 10 nanoseconds.  But the question remains, when is noon?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USNO uses both optical and radio telescopes to measure the location of quasars with a very high degree of accuracy.  The stars involved vary with the time of the year and are monitored.  This monitoring has resulted in the detection of the change of rotation rate of the Earth as well as the wobble of its axis.  These changes are monitored, logged and contemplated. When the rotation rate has changed ‘enough’, a leap second is introduced to reconcile the atomic clocks with our day.  Were it not for this occasional leap second, our clock would slowly change such that noon would happen at midnight.</a:t>
            </a:r>
          </a:p>
          <a:p>
            <a:endParaRPr lang="en-US" dirty="0"/>
          </a:p>
          <a:p>
            <a:r>
              <a:rPr lang="en-US" dirty="0"/>
              <a:t>Aside from the occasional leap second, the changes are fed into the GPS system to maintain the correct time information used by the satellites.  Without these corrections, the times would diverge, and the GPS system would become useless very quickly.</a:t>
            </a:r>
          </a:p>
          <a:p>
            <a:endParaRPr lang="en-US" dirty="0"/>
          </a:p>
          <a:p>
            <a:endParaRPr lang="en-US" dirty="0"/>
          </a:p>
          <a:p>
            <a:r>
              <a:rPr lang="en-US" dirty="0"/>
              <a:t>References:</a:t>
            </a:r>
          </a:p>
          <a:p>
            <a:r>
              <a:rPr lang="en-US" dirty="0"/>
              <a:t>&lt;</a:t>
            </a:r>
            <a:r>
              <a:rPr lang="en-US" dirty="0" err="1"/>
              <a:t>ul</a:t>
            </a:r>
            <a:r>
              <a:rPr lang="en-US" dirty="0"/>
              <a:t>&gt;</a:t>
            </a:r>
          </a:p>
          <a:p>
            <a:r>
              <a:rPr lang="en-US" dirty="0"/>
              <a:t>&lt;li&gt;Image:  https://www.cnmoc.usff.navy.mil/Our-Commands/United-States-Naval-Observatory/Precise-Time-Department/The-USNO-Master-Clock/The-USNO-Master-Clock/&lt;/li&gt;</a:t>
            </a:r>
          </a:p>
          <a:p>
            <a:r>
              <a:rPr lang="en-US" dirty="0"/>
              <a:t>&lt;li&gt;Radio Astronomy - Observing the Invisible Universe, Lesson 19 - A Telescope as Big as the Earth&lt;/li&gt;</a:t>
            </a:r>
          </a:p>
          <a:p>
            <a:r>
              <a:rPr lang="en-US" dirty="0"/>
              <a:t>&lt;/</a:t>
            </a:r>
            <a:r>
              <a:rPr lang="en-US" dirty="0" err="1"/>
              <a:t>ul</a:t>
            </a:r>
            <a:r>
              <a:rPr lang="en-US" dirty="0"/>
              <a:t>&gt;</a:t>
            </a:r>
          </a:p>
        </p:txBody>
      </p:sp>
      <p:sp>
        <p:nvSpPr>
          <p:cNvPr id="4" name="Slide Number Placeholder 3"/>
          <p:cNvSpPr>
            <a:spLocks noGrp="1"/>
          </p:cNvSpPr>
          <p:nvPr>
            <p:ph type="sldNum" sz="quarter" idx="5"/>
          </p:nvPr>
        </p:nvSpPr>
        <p:spPr/>
        <p:txBody>
          <a:bodyPr/>
          <a:lstStyle/>
          <a:p>
            <a:fld id="{DFBA4EB6-0C6D-4F25-93FD-303A4A1426DF}" type="slidenum">
              <a:rPr lang="en-US" smtClean="0"/>
              <a:pPr/>
              <a:t>35</a:t>
            </a:fld>
            <a:endParaRPr lang="en-US"/>
          </a:p>
        </p:txBody>
      </p:sp>
    </p:spTree>
    <p:extLst>
      <p:ext uri="{BB962C8B-B14F-4D97-AF65-F5344CB8AC3E}">
        <p14:creationId xmlns:p14="http://schemas.microsoft.com/office/powerpoint/2010/main" val="30750765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The technology needed to explore the universe has driven, and been driven, to use quieter and quieter devices.  The vacuum tube has given way to semiconductors which has enabled everything including cell phones to be created.</a:t>
            </a:r>
          </a:p>
          <a:p>
            <a:endParaRPr lang="en-US" dirty="0"/>
          </a:p>
          <a:p>
            <a:r>
              <a:rPr lang="en-US" dirty="0"/>
              <a:t>The technology needed to create these new amplifiers require clean rooms the quality that had never been seen before.  The technology has been used to in medicine to create clean rooms required for operation theaters as well as semiconductor manufactures.</a:t>
            </a:r>
          </a:p>
          <a:p>
            <a:endParaRPr lang="en-US" dirty="0"/>
          </a:p>
          <a:p>
            <a:r>
              <a:rPr lang="en-US" dirty="0"/>
              <a:t>While radio astronomy was not the emphasis of the drive to semiconductors, the low noise aspect was.  Without that drive to lower noise, cell phones would be much more powerful… maybe the fear of cell phones giving us cancer is from a parallel universe that did not have this drive and we’re holding 100-watt transmitters to our heads??  :&gt;</a:t>
            </a:r>
          </a:p>
          <a:p>
            <a:endParaRPr lang="en-US" dirty="0"/>
          </a:p>
          <a:p>
            <a:endParaRPr lang="en-US" dirty="0"/>
          </a:p>
          <a:p>
            <a:r>
              <a:rPr lang="en-US" dirty="0"/>
              <a:t>References:</a:t>
            </a:r>
          </a:p>
          <a:p>
            <a:r>
              <a:rPr lang="en-US" dirty="0"/>
              <a:t>&lt;</a:t>
            </a:r>
            <a:r>
              <a:rPr lang="en-US" dirty="0" err="1"/>
              <a:t>ul</a:t>
            </a:r>
            <a:r>
              <a:rPr lang="en-US" dirty="0"/>
              <a:t>&gt;</a:t>
            </a:r>
          </a:p>
          <a:p>
            <a:r>
              <a:rPr lang="en-US" dirty="0"/>
              <a:t>&lt;li&gt;System Temperature vs Time – But It Was Fun, page 115,  ISBN 0-9700411-2-8&lt;/li&gt;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&lt;li&gt;SARA Forum discussions - </a:t>
            </a:r>
            <a:r>
              <a:rPr lang="en-US" b="0" i="0" dirty="0">
                <a:solidFill>
                  <a:srgbClr val="202124"/>
                </a:solidFill>
                <a:effectLst/>
                <a:latin typeface="Google Sans"/>
              </a:rPr>
              <a:t>What are the everyday benefits of Radio Astronomy?</a:t>
            </a:r>
          </a:p>
          <a:p>
            <a:r>
              <a:rPr lang="en-US" dirty="0"/>
              <a:t>&lt;https://groups.google.com/g/sara-list/c/uldlYMwqX4A/li&gt;</a:t>
            </a:r>
          </a:p>
          <a:p>
            <a:r>
              <a:rPr lang="en-US" dirty="0"/>
              <a:t>&lt;li&gt;Higher speed </a:t>
            </a:r>
            <a:r>
              <a:rPr lang="en-US" dirty="0" err="1"/>
              <a:t>WiFi</a:t>
            </a:r>
            <a:r>
              <a:rPr lang="en-US" dirty="0"/>
              <a:t> - https://iau.org/static/archives/announcements/pdf/ann19022a.pdf&lt;/li&gt;</a:t>
            </a:r>
          </a:p>
          <a:p>
            <a:r>
              <a:rPr lang="en-US" dirty="0"/>
              <a:t>&lt;li&gt;Stock images from the web&lt;/li&gt;</a:t>
            </a:r>
          </a:p>
          <a:p>
            <a:r>
              <a:rPr lang="en-US" dirty="0"/>
              <a:t>&lt;/</a:t>
            </a:r>
            <a:r>
              <a:rPr lang="en-US" dirty="0" err="1"/>
              <a:t>ul</a:t>
            </a:r>
            <a:r>
              <a:rPr lang="en-US" dirty="0"/>
              <a:t>&gt;</a:t>
            </a:r>
          </a:p>
        </p:txBody>
      </p:sp>
      <p:sp>
        <p:nvSpPr>
          <p:cNvPr id="4" name="Slide Number Placeholder 3"/>
          <p:cNvSpPr>
            <a:spLocks noGrp="1"/>
          </p:cNvSpPr>
          <p:nvPr>
            <p:ph type="sldNum" sz="quarter" idx="5"/>
          </p:nvPr>
        </p:nvSpPr>
        <p:spPr/>
        <p:txBody>
          <a:bodyPr/>
          <a:lstStyle/>
          <a:p>
            <a:fld id="{DFBA4EB6-0C6D-4F25-93FD-303A4A1426DF}" type="slidenum">
              <a:rPr lang="en-US" smtClean="0"/>
              <a:pPr/>
              <a:t>36</a:t>
            </a:fld>
            <a:endParaRPr lang="en-US"/>
          </a:p>
        </p:txBody>
      </p:sp>
    </p:spTree>
    <p:extLst>
      <p:ext uri="{BB962C8B-B14F-4D97-AF65-F5344CB8AC3E}">
        <p14:creationId xmlns:p14="http://schemas.microsoft.com/office/powerpoint/2010/main" val="14907183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The techniques pioneered for creating and processing radio images has been brought to medicine.  The same process of handling multiple antennae as an interferometer are being used to take the MRI data and convert it to life saving information for doctors.  This same technology is also used in the geological mapping of our ocean floors.  Additionally, by using only certain frequencies while scanning the Earth from space, scientists have been able to monitor deforestation and glacial flows.</a:t>
            </a:r>
          </a:p>
          <a:p>
            <a:endParaRPr lang="en-US" dirty="0"/>
          </a:p>
          <a:p>
            <a:r>
              <a:rPr lang="en-US" dirty="0"/>
              <a:t>Reference:</a:t>
            </a:r>
          </a:p>
          <a:p>
            <a:r>
              <a:rPr lang="en-US" dirty="0"/>
              <a:t>&lt;</a:t>
            </a:r>
            <a:r>
              <a:rPr lang="en-US" dirty="0" err="1"/>
              <a:t>ul</a:t>
            </a:r>
            <a:r>
              <a:rPr lang="en-US" dirty="0"/>
              <a:t>&gt;</a:t>
            </a:r>
          </a:p>
          <a:p>
            <a:r>
              <a:rPr lang="en-US" dirty="0"/>
              <a:t>&lt;li&gt;https://nap.nationalacademies.org/read/12800/chapter/5#101&lt;/li&gt;</a:t>
            </a:r>
          </a:p>
          <a:p>
            <a:r>
              <a:rPr lang="en-US" dirty="0"/>
              <a:t>&lt;li&gt;https://theodc.net/home/magnetic-resonance-image-mri-of-the-brain/&lt;/li&gt;</a:t>
            </a:r>
          </a:p>
          <a:p>
            <a:r>
              <a:rPr lang="en-US" dirty="0"/>
              <a:t>&lt;/</a:t>
            </a:r>
            <a:r>
              <a:rPr lang="en-US" dirty="0" err="1"/>
              <a:t>ul</a:t>
            </a:r>
            <a:r>
              <a:rPr lang="en-US" dirty="0"/>
              <a:t>&gt;</a:t>
            </a:r>
          </a:p>
        </p:txBody>
      </p:sp>
      <p:sp>
        <p:nvSpPr>
          <p:cNvPr id="4" name="Slide Number Placeholder 3"/>
          <p:cNvSpPr>
            <a:spLocks noGrp="1"/>
          </p:cNvSpPr>
          <p:nvPr>
            <p:ph type="sldNum" sz="quarter" idx="5"/>
          </p:nvPr>
        </p:nvSpPr>
        <p:spPr/>
        <p:txBody>
          <a:bodyPr/>
          <a:lstStyle/>
          <a:p>
            <a:fld id="{DFBA4EB6-0C6D-4F25-93FD-303A4A1426DF}" type="slidenum">
              <a:rPr lang="en-US" smtClean="0"/>
              <a:pPr/>
              <a:t>37</a:t>
            </a:fld>
            <a:endParaRPr lang="en-US"/>
          </a:p>
        </p:txBody>
      </p:sp>
    </p:spTree>
    <p:extLst>
      <p:ext uri="{BB962C8B-B14F-4D97-AF65-F5344CB8AC3E}">
        <p14:creationId xmlns:p14="http://schemas.microsoft.com/office/powerpoint/2010/main" val="32561571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The data received is truly enormous.  Starting with local systems, radio astronomy processing has grown to use extremely distributed systems. To process the data, new techniques were created to harness multiple computers together.  Everything from local processing on multiple computers to large data centers to </a:t>
            </a:r>
            <a:r>
              <a:rPr lang="en-US" dirty="0" err="1"/>
              <a:t>SETI@Home</a:t>
            </a:r>
            <a:r>
              <a:rPr lang="en-US" dirty="0"/>
              <a:t> are used to process the information.  These techniques have spread around the computing world.  </a:t>
            </a:r>
          </a:p>
        </p:txBody>
      </p:sp>
      <p:sp>
        <p:nvSpPr>
          <p:cNvPr id="4" name="Slide Number Placeholder 3"/>
          <p:cNvSpPr>
            <a:spLocks noGrp="1"/>
          </p:cNvSpPr>
          <p:nvPr>
            <p:ph type="sldNum" sz="quarter" idx="5"/>
          </p:nvPr>
        </p:nvSpPr>
        <p:spPr/>
        <p:txBody>
          <a:bodyPr/>
          <a:lstStyle/>
          <a:p>
            <a:fld id="{DFBA4EB6-0C6D-4F25-93FD-303A4A1426DF}" type="slidenum">
              <a:rPr lang="en-US" smtClean="0"/>
              <a:pPr/>
              <a:t>38</a:t>
            </a:fld>
            <a:endParaRPr lang="en-US"/>
          </a:p>
        </p:txBody>
      </p:sp>
    </p:spTree>
    <p:extLst>
      <p:ext uri="{BB962C8B-B14F-4D97-AF65-F5344CB8AC3E}">
        <p14:creationId xmlns:p14="http://schemas.microsoft.com/office/powerpoint/2010/main" val="4297609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Venus is an odd planet.  About the same size as Earth.  About the same mass.  Why is it so different?  The research into this question has provided new ideas, areas of inquiry and actions for us here on Earth.  </a:t>
            </a:r>
          </a:p>
          <a:p>
            <a:endParaRPr lang="en-US" dirty="0"/>
          </a:p>
          <a:p>
            <a:r>
              <a:rPr lang="en-US" dirty="0"/>
              <a:t>Probably the </a:t>
            </a:r>
            <a:r>
              <a:rPr lang="en-US"/>
              <a:t>most influential is…</a:t>
            </a:r>
            <a:endParaRPr lang="en-US" dirty="0"/>
          </a:p>
        </p:txBody>
      </p:sp>
      <p:sp>
        <p:nvSpPr>
          <p:cNvPr id="4" name="Slide Number Placeholder 3"/>
          <p:cNvSpPr>
            <a:spLocks noGrp="1"/>
          </p:cNvSpPr>
          <p:nvPr>
            <p:ph type="sldNum" sz="quarter" idx="5"/>
          </p:nvPr>
        </p:nvSpPr>
        <p:spPr/>
        <p:txBody>
          <a:bodyPr/>
          <a:lstStyle/>
          <a:p>
            <a:fld id="{DFBA4EB6-0C6D-4F25-93FD-303A4A1426DF}" type="slidenum">
              <a:rPr lang="en-US" smtClean="0"/>
              <a:pPr/>
              <a:t>39</a:t>
            </a:fld>
            <a:endParaRPr lang="en-US"/>
          </a:p>
        </p:txBody>
      </p:sp>
    </p:spTree>
    <p:extLst>
      <p:ext uri="{BB962C8B-B14F-4D97-AF65-F5344CB8AC3E}">
        <p14:creationId xmlns:p14="http://schemas.microsoft.com/office/powerpoint/2010/main" val="30581135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Karl Jansky is recognized as the father of Radio Astronomy. Working for AT&amp;T, he detected ‘a hiss of unknown origin’ that would interfere with AT&amp;T’s plans for cross-Atlantic communications. He published the results in 1932.  He wanted to research his discovery further, but AT&amp;T told him to get back to work.</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References:&lt;ul&gt;</a:t>
            </a:r>
          </a:p>
          <a:p>
            <a:r>
              <a:rPr lang="en-US" sz="1200" kern="1200" dirty="0">
                <a:solidFill>
                  <a:schemeClr val="tx1"/>
                </a:solidFill>
                <a:effectLst/>
                <a:latin typeface="+mn-lt"/>
                <a:ea typeface="+mn-ea"/>
                <a:cs typeface="+mn-cs"/>
              </a:rPr>
              <a:t>&lt;li&gt;</a:t>
            </a:r>
            <a:r>
              <a:rPr lang="en-US" sz="1200" u="sng" kern="1200" dirty="0">
                <a:solidFill>
                  <a:schemeClr val="tx1"/>
                </a:solidFill>
                <a:effectLst/>
                <a:latin typeface="+mn-lt"/>
                <a:ea typeface="+mn-ea"/>
                <a:cs typeface="+mn-cs"/>
                <a:hlinkClick r:id="rId3"/>
              </a:rPr>
              <a:t>Karl Jansky and the Discovery of Cosmic Radio Waves</a:t>
            </a:r>
            <a:r>
              <a:rPr lang="en-US" sz="1200" u="none" kern="1200" dirty="0">
                <a:solidFill>
                  <a:schemeClr val="tx1"/>
                </a:solidFill>
                <a:effectLst/>
                <a:latin typeface="+mn-lt"/>
                <a:ea typeface="+mn-ea"/>
                <a:cs typeface="+mn-cs"/>
              </a:rPr>
              <a:t> - http://www.nrao.edu/whatisra/hist_jansky.shtml&lt;/li&gt;</a:t>
            </a:r>
          </a:p>
          <a:p>
            <a:r>
              <a:rPr lang="en-US" sz="1200" kern="1200" dirty="0">
                <a:solidFill>
                  <a:schemeClr val="tx1"/>
                </a:solidFill>
                <a:effectLst/>
                <a:latin typeface="+mn-lt"/>
                <a:ea typeface="+mn-ea"/>
                <a:cs typeface="+mn-cs"/>
              </a:rPr>
              <a:t>&lt;li&gt;Wikipedia article about </a:t>
            </a:r>
            <a:r>
              <a:rPr lang="en-US" sz="1200" u="sng" kern="1200" dirty="0">
                <a:solidFill>
                  <a:schemeClr val="tx1"/>
                </a:solidFill>
                <a:effectLst/>
                <a:latin typeface="+mn-lt"/>
                <a:ea typeface="+mn-ea"/>
                <a:cs typeface="+mn-cs"/>
                <a:hlinkClick r:id="rId4"/>
              </a:rPr>
              <a:t>Jansky</a:t>
            </a:r>
            <a:r>
              <a:rPr lang="en-US" sz="1200" kern="1200" dirty="0">
                <a:solidFill>
                  <a:schemeClr val="tx1"/>
                </a:solidFill>
                <a:effectLst/>
                <a:latin typeface="+mn-lt"/>
                <a:ea typeface="+mn-ea"/>
                <a:cs typeface="+mn-cs"/>
              </a:rPr>
              <a:t> unit - http://en.wikipedia.org/wiki/Jansky&lt;/li&gt;</a:t>
            </a:r>
          </a:p>
          <a:p>
            <a:r>
              <a:rPr lang="en-US" sz="1200" kern="1200" dirty="0">
                <a:solidFill>
                  <a:schemeClr val="tx1"/>
                </a:solidFill>
                <a:effectLst/>
                <a:latin typeface="+mn-lt"/>
                <a:ea typeface="+mn-ea"/>
                <a:cs typeface="+mn-cs"/>
              </a:rPr>
              <a:t>&lt;/ul&gt;</a:t>
            </a:r>
          </a:p>
        </p:txBody>
      </p:sp>
      <p:sp>
        <p:nvSpPr>
          <p:cNvPr id="4" name="Slide Number Placeholder 3"/>
          <p:cNvSpPr>
            <a:spLocks noGrp="1"/>
          </p:cNvSpPr>
          <p:nvPr>
            <p:ph type="sldNum" sz="quarter" idx="10"/>
          </p:nvPr>
        </p:nvSpPr>
        <p:spPr/>
        <p:txBody>
          <a:bodyPr/>
          <a:lstStyle/>
          <a:p>
            <a:fld id="{DFBA4EB6-0C6D-4F25-93FD-303A4A1426DF}" type="slidenum">
              <a:rPr lang="en-US" smtClean="0"/>
              <a:pPr/>
              <a:t>4</a:t>
            </a:fld>
            <a:endParaRPr lang="en-US"/>
          </a:p>
        </p:txBody>
      </p:sp>
    </p:spTree>
    <p:extLst>
      <p:ext uri="{BB962C8B-B14F-4D97-AF65-F5344CB8AC3E}">
        <p14:creationId xmlns:p14="http://schemas.microsoft.com/office/powerpoint/2010/main" val="37062850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part of the Event Horizon Telescope preparation, Commonwealth Scientific and Industrial Research Organization (CSIRO) in Australia realized that the environment of a black hole was extremely complicated electromagnetically.  Their research found that the same electromagnetic wave had a complex and torturous route to escape the accretion disk.  They realized that Wi-Fi signals bounce around within buildings as well as off of building and many other objects.  Their research has allowed Wi-Fi as well as cell phones to have much stronger and reliable communicates.</a:t>
            </a:r>
          </a:p>
          <a:p>
            <a:endParaRPr lang="en-US" dirty="0"/>
          </a:p>
          <a:p>
            <a:r>
              <a:rPr lang="en-US" dirty="0"/>
              <a:t>References</a:t>
            </a:r>
          </a:p>
          <a:p>
            <a:r>
              <a:rPr lang="en-US" dirty="0"/>
              <a:t>&lt;</a:t>
            </a:r>
            <a:r>
              <a:rPr lang="en-US" dirty="0" err="1"/>
              <a:t>ul</a:t>
            </a:r>
            <a:r>
              <a:rPr lang="en-US" dirty="0"/>
              <a:t>&gt;</a:t>
            </a:r>
          </a:p>
          <a:p>
            <a:r>
              <a:rPr lang="en-US" dirty="0"/>
              <a:t>&lt;li&gt;From Medicine to Wi-Fi, Technical Applications of Astronomy to Society.  Published by IAU April 2019.&lt;/li&gt;</a:t>
            </a:r>
          </a:p>
          <a:p>
            <a:r>
              <a:rPr lang="en-US" dirty="0"/>
              <a:t>&lt;/</a:t>
            </a:r>
            <a:r>
              <a:rPr lang="en-US" dirty="0" err="1"/>
              <a:t>ul</a:t>
            </a:r>
            <a:r>
              <a:rPr lang="en-US" dirty="0"/>
              <a:t>&gt;</a:t>
            </a:r>
          </a:p>
        </p:txBody>
      </p:sp>
      <p:sp>
        <p:nvSpPr>
          <p:cNvPr id="4" name="Slide Number Placeholder 3"/>
          <p:cNvSpPr>
            <a:spLocks noGrp="1"/>
          </p:cNvSpPr>
          <p:nvPr>
            <p:ph type="sldNum" sz="quarter" idx="5"/>
          </p:nvPr>
        </p:nvSpPr>
        <p:spPr/>
        <p:txBody>
          <a:bodyPr/>
          <a:lstStyle/>
          <a:p>
            <a:fld id="{DFBA4EB6-0C6D-4F25-93FD-303A4A1426DF}" type="slidenum">
              <a:rPr lang="en-US" smtClean="0"/>
              <a:pPr/>
              <a:t>40</a:t>
            </a:fld>
            <a:endParaRPr lang="en-US"/>
          </a:p>
        </p:txBody>
      </p:sp>
    </p:spTree>
    <p:extLst>
      <p:ext uri="{BB962C8B-B14F-4D97-AF65-F5344CB8AC3E}">
        <p14:creationId xmlns:p14="http://schemas.microsoft.com/office/powerpoint/2010/main" val="12835097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Whenever mankind has started asking questions, we’ve found answers.  Not only answers to the questions we ask but the knowledge to ask new questions.</a:t>
            </a:r>
          </a:p>
          <a:p>
            <a:endParaRPr lang="en-US" dirty="0"/>
          </a:p>
          <a:p>
            <a:r>
              <a:rPr lang="en-US" dirty="0"/>
              <a:t>Research does not always immediately provide a benefit.  Sometimes it takes time to see a solution… e.g. GPS.</a:t>
            </a:r>
          </a:p>
        </p:txBody>
      </p:sp>
      <p:sp>
        <p:nvSpPr>
          <p:cNvPr id="4" name="Slide Number Placeholder 3"/>
          <p:cNvSpPr>
            <a:spLocks noGrp="1"/>
          </p:cNvSpPr>
          <p:nvPr>
            <p:ph type="sldNum" sz="quarter" idx="5"/>
          </p:nvPr>
        </p:nvSpPr>
        <p:spPr/>
        <p:txBody>
          <a:bodyPr/>
          <a:lstStyle/>
          <a:p>
            <a:fld id="{DFBA4EB6-0C6D-4F25-93FD-303A4A1426DF}" type="slidenum">
              <a:rPr lang="en-US" smtClean="0"/>
              <a:pPr/>
              <a:t>41</a:t>
            </a:fld>
            <a:endParaRPr lang="en-US"/>
          </a:p>
        </p:txBody>
      </p:sp>
    </p:spTree>
    <p:extLst>
      <p:ext uri="{BB962C8B-B14F-4D97-AF65-F5344CB8AC3E}">
        <p14:creationId xmlns:p14="http://schemas.microsoft.com/office/powerpoint/2010/main" val="12486076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Thank you for your time.  I hope I’ve given you the basic information to start thinking about radio astronomy as a hobby.  If you go to the SARA web site and click on the education menu, you can get a lot of good information. Additionally, a lot of information is on the Radio Jove site.</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SARA is a non-profit organization that does a LOT of outreach and education.</a:t>
            </a:r>
          </a:p>
          <a:p>
            <a:endParaRPr lang="en-US" baseline="0" dirty="0"/>
          </a:p>
          <a:p>
            <a:r>
              <a:rPr lang="en-US" baseline="0"/>
              <a:t>Questions</a:t>
            </a:r>
            <a:r>
              <a:rPr lang="en-US" baseline="0" dirty="0"/>
              <a:t>?</a:t>
            </a:r>
            <a:endParaRPr lang="en-US" dirty="0"/>
          </a:p>
        </p:txBody>
      </p:sp>
      <p:sp>
        <p:nvSpPr>
          <p:cNvPr id="4" name="Slide Number Placeholder 3"/>
          <p:cNvSpPr>
            <a:spLocks noGrp="1"/>
          </p:cNvSpPr>
          <p:nvPr>
            <p:ph type="sldNum" sz="quarter" idx="10"/>
          </p:nvPr>
        </p:nvSpPr>
        <p:spPr/>
        <p:txBody>
          <a:bodyPr/>
          <a:lstStyle/>
          <a:p>
            <a:fld id="{DFBA4EB6-0C6D-4F25-93FD-303A4A1426DF}" type="slidenum">
              <a:rPr lang="en-US" smtClean="0"/>
              <a:pPr/>
              <a:t>42</a:t>
            </a:fld>
            <a:endParaRPr lang="en-US"/>
          </a:p>
        </p:txBody>
      </p:sp>
    </p:spTree>
    <p:extLst>
      <p:ext uri="{BB962C8B-B14F-4D97-AF65-F5344CB8AC3E}">
        <p14:creationId xmlns:p14="http://schemas.microsoft.com/office/powerpoint/2010/main" val="15990049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Grote Reber read Jansky’s paper and was curious.  Then only 21, he built this 31.4’ dish in a side yard of his mother’s house and started observing the skies.</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Like the astronomers of the day, he assumed the universe was thermal so the higher the frequency the more intense the signal.  He started observing at 3.300 GHz… then 900 MHz and was unable to observe anything. But after moving to 160 MHz, he had success.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His view of the sky was able to distinguish things only about 7 or 8 degrees in size.  (That’s about 15 times larger than the full moon in size.)  The charts he made already had a very different view of the sky than optical astronomers had.  There were several exceptionally bright objects that had no optical correspondence:</a:t>
            </a:r>
          </a:p>
          <a:p>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References:&lt;</a:t>
            </a:r>
            <a:r>
              <a:rPr lang="en-US" sz="1200" kern="1200" dirty="0" err="1">
                <a:solidFill>
                  <a:schemeClr val="tx1"/>
                </a:solidFill>
                <a:effectLst/>
                <a:latin typeface="+mn-lt"/>
                <a:ea typeface="+mn-ea"/>
                <a:cs typeface="+mn-cs"/>
              </a:rPr>
              <a:t>ul</a:t>
            </a:r>
            <a:r>
              <a:rPr lang="en-US" sz="1200" kern="1200" dirty="0">
                <a:solidFill>
                  <a:schemeClr val="tx1"/>
                </a:solidFill>
                <a:effectLst/>
                <a:latin typeface="+mn-lt"/>
                <a:ea typeface="+mn-ea"/>
                <a:cs typeface="+mn-cs"/>
              </a:rPr>
              <a:t>&gt;</a:t>
            </a:r>
          </a:p>
          <a:p>
            <a:r>
              <a:rPr lang="en-US" dirty="0">
                <a:hlinkClick r:id="rId3"/>
              </a:rPr>
              <a:t>&lt;li&gt;Grote </a:t>
            </a:r>
            <a:r>
              <a:rPr lang="en-US" dirty="0" err="1">
                <a:hlinkClick r:id="rId3"/>
              </a:rPr>
              <a:t>Reber’s</a:t>
            </a:r>
            <a:r>
              <a:rPr lang="en-US" dirty="0">
                <a:hlinkClick r:id="rId3"/>
              </a:rPr>
              <a:t> First Radio Telescope – National Radio Astronomy Observatory (nrao.edu)</a:t>
            </a:r>
            <a:r>
              <a:rPr lang="en-US" dirty="0"/>
              <a:t> - https://public.nrao.edu/gallery/grote-rebers-first-radio-telescope/&lt;/li&gt;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&lt;li&gt;Original NRAO article about </a:t>
            </a:r>
            <a:r>
              <a:rPr lang="en-US" sz="1200" u="sng" kern="1200" dirty="0">
                <a:solidFill>
                  <a:schemeClr val="tx1"/>
                </a:solidFill>
                <a:effectLst/>
                <a:latin typeface="+mn-lt"/>
                <a:ea typeface="+mn-ea"/>
                <a:cs typeface="+mn-cs"/>
                <a:hlinkClick r:id="rId4"/>
              </a:rPr>
              <a:t>Grote Reber</a:t>
            </a:r>
            <a:r>
              <a:rPr lang="en-US" sz="1200" u="none" kern="1200" dirty="0">
                <a:solidFill>
                  <a:schemeClr val="tx1"/>
                </a:solidFill>
                <a:effectLst/>
                <a:latin typeface="+mn-lt"/>
                <a:ea typeface="+mn-ea"/>
                <a:cs typeface="+mn-cs"/>
              </a:rPr>
              <a:t> - http://www.nrao.edu/whatisra/hist_reber.shtml&lt;/li&gt;</a:t>
            </a:r>
          </a:p>
          <a:p>
            <a:r>
              <a:rPr lang="en-US" sz="1200" u="none" kern="1200" dirty="0">
                <a:solidFill>
                  <a:schemeClr val="tx1"/>
                </a:solidFill>
                <a:effectLst/>
                <a:latin typeface="+mn-lt"/>
                <a:ea typeface="+mn-ea"/>
                <a:cs typeface="+mn-cs"/>
              </a:rPr>
              <a:t>&lt;/ul&gt;</a:t>
            </a:r>
          </a:p>
        </p:txBody>
      </p:sp>
      <p:sp>
        <p:nvSpPr>
          <p:cNvPr id="4" name="Slide Number Placeholder 3"/>
          <p:cNvSpPr>
            <a:spLocks noGrp="1"/>
          </p:cNvSpPr>
          <p:nvPr>
            <p:ph type="sldNum" sz="quarter" idx="10"/>
          </p:nvPr>
        </p:nvSpPr>
        <p:spPr/>
        <p:txBody>
          <a:bodyPr/>
          <a:lstStyle/>
          <a:p>
            <a:fld id="{DFBA4EB6-0C6D-4F25-93FD-303A4A1426DF}" type="slidenum">
              <a:rPr lang="en-US" smtClean="0"/>
              <a:pPr/>
              <a:t>5</a:t>
            </a:fld>
            <a:endParaRPr lang="en-US"/>
          </a:p>
        </p:txBody>
      </p:sp>
    </p:spTree>
    <p:extLst>
      <p:ext uri="{BB962C8B-B14F-4D97-AF65-F5344CB8AC3E}">
        <p14:creationId xmlns:p14="http://schemas.microsoft.com/office/powerpoint/2010/main" val="17967601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 surveyed the sky by watching a meter to record the signal strength and produced the first plot of the Milky Way in radio frequencies.</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 few astronomers grasp what was about to happen, but the certainty that the universe was thermal, the Great Depression and World War II initially interfered.</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Certainty that the universe was certain… What???</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References:&lt;ul&gt;</a:t>
            </a:r>
          </a:p>
          <a:p>
            <a:r>
              <a:rPr lang="en-US" sz="1200" kern="1200" dirty="0">
                <a:solidFill>
                  <a:schemeClr val="tx1"/>
                </a:solidFill>
                <a:effectLst/>
                <a:latin typeface="+mn-lt"/>
                <a:ea typeface="+mn-ea"/>
                <a:cs typeface="+mn-cs"/>
              </a:rPr>
              <a:t>&lt;li&gt;NRAO article about </a:t>
            </a:r>
            <a:r>
              <a:rPr lang="en-US" sz="1200" u="sng" kern="1200" dirty="0">
                <a:solidFill>
                  <a:schemeClr val="tx1"/>
                </a:solidFill>
                <a:effectLst/>
                <a:latin typeface="+mn-lt"/>
                <a:ea typeface="+mn-ea"/>
                <a:cs typeface="+mn-cs"/>
                <a:hlinkClick r:id="rId3"/>
              </a:rPr>
              <a:t>Grote Reber</a:t>
            </a:r>
            <a:r>
              <a:rPr lang="en-US" sz="1200" u="none" kern="1200" dirty="0">
                <a:solidFill>
                  <a:schemeClr val="tx1"/>
                </a:solidFill>
                <a:effectLst/>
                <a:latin typeface="+mn-lt"/>
                <a:ea typeface="+mn-ea"/>
                <a:cs typeface="+mn-cs"/>
              </a:rPr>
              <a:t> - http://www.nrao.edu/whatisra/hist_reber.shtml&lt;/li&gt;</a:t>
            </a:r>
          </a:p>
          <a:p>
            <a:r>
              <a:rPr lang="en-US" sz="1200" u="none" kern="1200" dirty="0">
                <a:solidFill>
                  <a:schemeClr val="tx1"/>
                </a:solidFill>
                <a:effectLst/>
                <a:latin typeface="+mn-lt"/>
                <a:ea typeface="+mn-ea"/>
                <a:cs typeface="+mn-cs"/>
              </a:rPr>
              <a:t>&lt;/ul&gt;</a:t>
            </a:r>
          </a:p>
        </p:txBody>
      </p:sp>
      <p:sp>
        <p:nvSpPr>
          <p:cNvPr id="4" name="Slide Number Placeholder 3"/>
          <p:cNvSpPr>
            <a:spLocks noGrp="1"/>
          </p:cNvSpPr>
          <p:nvPr>
            <p:ph type="sldNum" sz="quarter" idx="5"/>
          </p:nvPr>
        </p:nvSpPr>
        <p:spPr/>
        <p:txBody>
          <a:bodyPr/>
          <a:lstStyle/>
          <a:p>
            <a:fld id="{DFBA4EB6-0C6D-4F25-93FD-303A4A1426DF}" type="slidenum">
              <a:rPr lang="en-US" smtClean="0"/>
              <a:pPr/>
              <a:t>6</a:t>
            </a:fld>
            <a:endParaRPr lang="en-US"/>
          </a:p>
        </p:txBody>
      </p:sp>
    </p:spTree>
    <p:extLst>
      <p:ext uri="{BB962C8B-B14F-4D97-AF65-F5344CB8AC3E}">
        <p14:creationId xmlns:p14="http://schemas.microsoft.com/office/powerpoint/2010/main" val="28548211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State of the art for astronomy at the time…</a:t>
            </a:r>
            <a:endParaRPr lang="en-US" sz="1200" kern="1200" dirty="0">
              <a:solidFill>
                <a:schemeClr val="tx1"/>
              </a:solidFill>
              <a:effectLst/>
              <a:latin typeface="+mn-lt"/>
              <a:ea typeface="+mn-ea"/>
              <a:cs typeface="+mn-cs"/>
            </a:endParaRPr>
          </a:p>
          <a:p>
            <a:pPr marL="285750" indent="-285750">
              <a:buFont typeface="Arial" panose="020B0604020202020204" pitchFamily="34" charset="0"/>
              <a:buChar char="•"/>
            </a:pPr>
            <a:r>
              <a:rPr lang="en-US" sz="1200" dirty="0"/>
              <a:t>Astronomers KNEW the universe was thermal.  Quantum mechanics was new and few understood the implications.</a:t>
            </a:r>
          </a:p>
          <a:p>
            <a:pPr marL="285750" indent="-285750">
              <a:buFont typeface="Arial" panose="020B0604020202020204" pitchFamily="34" charset="0"/>
              <a:buChar char="•"/>
            </a:pPr>
            <a:r>
              <a:rPr lang="en-US" sz="1200" dirty="0"/>
              <a:t>Radio was some new-fangled technology that was not going to see much due to the low power as predicted by the Rayleigh-Jeans black-body law.</a:t>
            </a:r>
          </a:p>
          <a:p>
            <a:pPr marL="285750" indent="-285750">
              <a:buFont typeface="Arial" panose="020B0604020202020204" pitchFamily="34" charset="0"/>
              <a:buChar char="•"/>
            </a:pPr>
            <a:r>
              <a:rPr lang="en-US" sz="1200" dirty="0"/>
              <a:t>Radio telescopes have poor resolution.  (Initial scopes had resolution measured in degrees)</a:t>
            </a:r>
          </a:p>
          <a:p>
            <a:pPr marL="285750" indent="-285750">
              <a:buFont typeface="Arial" panose="020B0604020202020204" pitchFamily="34" charset="0"/>
              <a:buChar char="•"/>
            </a:pPr>
            <a:r>
              <a:rPr lang="en-US" sz="1200" dirty="0"/>
              <a:t>Most professional astronomers knew nothing about radio so whatever was being received was probably just local noise.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Lastly, a major issue was that this was the time of the Great Depression.  Money was very scarce for research. This bias by most astronomers made radio astronomy appear to be of little use and a waste of scarce money.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There were a few places where some initial research was performed.  Practically, Grote Reber was the only radio astronomer until after World War II.</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What did he observe?</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References:&lt;ul&gt;</a:t>
            </a:r>
          </a:p>
          <a:p>
            <a:r>
              <a:rPr lang="en-US" sz="1200" kern="1200" dirty="0">
                <a:solidFill>
                  <a:schemeClr val="tx1"/>
                </a:solidFill>
                <a:effectLst/>
                <a:latin typeface="+mn-lt"/>
                <a:ea typeface="+mn-ea"/>
                <a:cs typeface="+mn-cs"/>
              </a:rPr>
              <a:t>&lt;li&gt;NRAO article about </a:t>
            </a:r>
            <a:r>
              <a:rPr lang="en-US" sz="1200" u="sng" kern="1200" dirty="0">
                <a:solidFill>
                  <a:schemeClr val="tx1"/>
                </a:solidFill>
                <a:effectLst/>
                <a:latin typeface="+mn-lt"/>
                <a:ea typeface="+mn-ea"/>
                <a:cs typeface="+mn-cs"/>
                <a:hlinkClick r:id="rId3"/>
              </a:rPr>
              <a:t>Grote Reber</a:t>
            </a:r>
            <a:r>
              <a:rPr lang="en-US" sz="1200" u="none" kern="1200" dirty="0">
                <a:solidFill>
                  <a:schemeClr val="tx1"/>
                </a:solidFill>
                <a:effectLst/>
                <a:latin typeface="+mn-lt"/>
                <a:ea typeface="+mn-ea"/>
                <a:cs typeface="+mn-cs"/>
              </a:rPr>
              <a:t> - http://www.nrao.edu/whatisra/hist_reber.shtml&lt;/li&gt;</a:t>
            </a:r>
          </a:p>
          <a:p>
            <a:r>
              <a:rPr lang="en-US" sz="1200" u="none" kern="1200" dirty="0">
                <a:solidFill>
                  <a:schemeClr val="tx1"/>
                </a:solidFill>
                <a:effectLst/>
                <a:latin typeface="+mn-lt"/>
                <a:ea typeface="+mn-ea"/>
                <a:cs typeface="+mn-cs"/>
              </a:rPr>
              <a:t>&lt;/ul&gt;</a:t>
            </a:r>
          </a:p>
        </p:txBody>
      </p:sp>
      <p:sp>
        <p:nvSpPr>
          <p:cNvPr id="4" name="Slide Number Placeholder 3"/>
          <p:cNvSpPr>
            <a:spLocks noGrp="1"/>
          </p:cNvSpPr>
          <p:nvPr>
            <p:ph type="sldNum" sz="quarter" idx="5"/>
          </p:nvPr>
        </p:nvSpPr>
        <p:spPr/>
        <p:txBody>
          <a:bodyPr/>
          <a:lstStyle/>
          <a:p>
            <a:fld id="{DFBA4EB6-0C6D-4F25-93FD-303A4A1426DF}" type="slidenum">
              <a:rPr lang="en-US" smtClean="0"/>
              <a:pPr/>
              <a:t>7</a:t>
            </a:fld>
            <a:endParaRPr lang="en-US"/>
          </a:p>
        </p:txBody>
      </p:sp>
    </p:spTree>
    <p:extLst>
      <p:ext uri="{BB962C8B-B14F-4D97-AF65-F5344CB8AC3E}">
        <p14:creationId xmlns:p14="http://schemas.microsoft.com/office/powerpoint/2010/main" val="23810412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is the view of the sky at 408MHz. You can clearly see the outline of the Milky Way and the center of our galaxy.  The brightest object in our radio sky – the Sun is visible too. However, excluding the Sun, the brightest object is not our galactic black hole, but rather is located in the upper left as a small object that is exceptionally bright...</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References:&lt;ul&gt;</a:t>
            </a:r>
          </a:p>
          <a:p>
            <a:r>
              <a:rPr lang="en-US" sz="1200" kern="1200" dirty="0">
                <a:solidFill>
                  <a:schemeClr val="tx1"/>
                </a:solidFill>
                <a:effectLst/>
                <a:latin typeface="+mn-lt"/>
                <a:ea typeface="+mn-ea"/>
                <a:cs typeface="+mn-cs"/>
              </a:rPr>
              <a:t>&lt;li&gt;Image generated using </a:t>
            </a:r>
            <a:r>
              <a:rPr lang="en-US" sz="1200" u="sng" kern="1200" dirty="0" err="1">
                <a:solidFill>
                  <a:schemeClr val="tx1"/>
                </a:solidFill>
                <a:effectLst/>
                <a:latin typeface="+mn-lt"/>
                <a:ea typeface="+mn-ea"/>
                <a:cs typeface="+mn-cs"/>
                <a:hlinkClick r:id="rId3"/>
              </a:rPr>
              <a:t>RadioEyes</a:t>
            </a:r>
            <a:r>
              <a:rPr lang="en-US" sz="1200" u="none" kern="1200" dirty="0">
                <a:solidFill>
                  <a:schemeClr val="tx1"/>
                </a:solidFill>
                <a:effectLst/>
                <a:latin typeface="+mn-lt"/>
                <a:ea typeface="+mn-ea"/>
                <a:cs typeface="+mn-cs"/>
              </a:rPr>
              <a:t> - http://radiosky.com/radioeyesishere.html&lt;/li&gt;</a:t>
            </a:r>
          </a:p>
          <a:p>
            <a:r>
              <a:rPr lang="en-US" sz="1200" u="none" kern="1200" dirty="0">
                <a:solidFill>
                  <a:schemeClr val="tx1"/>
                </a:solidFill>
                <a:effectLst/>
                <a:latin typeface="+mn-lt"/>
                <a:ea typeface="+mn-ea"/>
                <a:cs typeface="+mn-cs"/>
              </a:rPr>
              <a:t>&lt;/ul&gt;</a:t>
            </a:r>
          </a:p>
        </p:txBody>
      </p:sp>
      <p:sp>
        <p:nvSpPr>
          <p:cNvPr id="4" name="Slide Number Placeholder 3"/>
          <p:cNvSpPr>
            <a:spLocks noGrp="1"/>
          </p:cNvSpPr>
          <p:nvPr>
            <p:ph type="sldNum" sz="quarter" idx="10"/>
          </p:nvPr>
        </p:nvSpPr>
        <p:spPr/>
        <p:txBody>
          <a:bodyPr/>
          <a:lstStyle/>
          <a:p>
            <a:fld id="{DFBA4EB6-0C6D-4F25-93FD-303A4A1426DF}" type="slidenum">
              <a:rPr lang="en-US" smtClean="0"/>
              <a:pPr/>
              <a:t>8</a:t>
            </a:fld>
            <a:endParaRPr lang="en-US"/>
          </a:p>
        </p:txBody>
      </p:sp>
    </p:spTree>
    <p:extLst>
      <p:ext uri="{BB962C8B-B14F-4D97-AF65-F5344CB8AC3E}">
        <p14:creationId xmlns:p14="http://schemas.microsoft.com/office/powerpoint/2010/main" val="23616489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Cassiopeia A is that exceptionally bright object. As you can see on the left in an optical telescope, the area is fairly plain.  But in radio the same area is dramatically different. This object is the result of a super nova that is 'glowing' in the radio frequencies.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(Images are the same scale.)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References:&lt;ul&gt;</a:t>
            </a:r>
          </a:p>
          <a:p>
            <a:r>
              <a:rPr lang="en-US" sz="1200" kern="1200" dirty="0">
                <a:solidFill>
                  <a:schemeClr val="tx1"/>
                </a:solidFill>
                <a:effectLst/>
                <a:latin typeface="+mn-lt"/>
                <a:ea typeface="+mn-ea"/>
                <a:cs typeface="+mn-cs"/>
              </a:rPr>
              <a:t>&lt;li&gt;Cassiopeia A (3C461) data from </a:t>
            </a:r>
            <a:r>
              <a:rPr lang="en-US" sz="1200" u="sng" kern="1200" dirty="0" err="1">
                <a:solidFill>
                  <a:schemeClr val="tx1"/>
                </a:solidFill>
                <a:effectLst/>
                <a:latin typeface="+mn-lt"/>
                <a:ea typeface="+mn-ea"/>
                <a:cs typeface="+mn-cs"/>
                <a:hlinkClick r:id="rId3"/>
              </a:rPr>
              <a:t>RadioEyes</a:t>
            </a:r>
            <a:r>
              <a:rPr lang="en-US" sz="1200" u="none" kern="1200" dirty="0">
                <a:solidFill>
                  <a:schemeClr val="tx1"/>
                </a:solidFill>
                <a:effectLst/>
                <a:latin typeface="+mn-lt"/>
                <a:ea typeface="+mn-ea"/>
                <a:cs typeface="+mn-cs"/>
              </a:rPr>
              <a:t> - http://radiosky.com/radioeyesishere.html&lt;/li&gt;</a:t>
            </a:r>
          </a:p>
          <a:p>
            <a:r>
              <a:rPr lang="en-US" sz="1200" u="none" kern="1200" dirty="0">
                <a:solidFill>
                  <a:schemeClr val="tx1"/>
                </a:solidFill>
                <a:effectLst/>
                <a:latin typeface="+mn-lt"/>
                <a:ea typeface="+mn-ea"/>
                <a:cs typeface="+mn-cs"/>
              </a:rPr>
              <a:t>&lt;/ul&gt;</a:t>
            </a:r>
          </a:p>
        </p:txBody>
      </p:sp>
      <p:sp>
        <p:nvSpPr>
          <p:cNvPr id="4" name="Slide Number Placeholder 3"/>
          <p:cNvSpPr>
            <a:spLocks noGrp="1"/>
          </p:cNvSpPr>
          <p:nvPr>
            <p:ph type="sldNum" sz="quarter" idx="10"/>
          </p:nvPr>
        </p:nvSpPr>
        <p:spPr/>
        <p:txBody>
          <a:bodyPr/>
          <a:lstStyle/>
          <a:p>
            <a:fld id="{DFBA4EB6-0C6D-4F25-93FD-303A4A1426DF}" type="slidenum">
              <a:rPr lang="en-US" smtClean="0"/>
              <a:pPr/>
              <a:t>9</a:t>
            </a:fld>
            <a:endParaRPr lang="en-US"/>
          </a:p>
        </p:txBody>
      </p:sp>
    </p:spTree>
    <p:extLst>
      <p:ext uri="{BB962C8B-B14F-4D97-AF65-F5344CB8AC3E}">
        <p14:creationId xmlns:p14="http://schemas.microsoft.com/office/powerpoint/2010/main" val="286888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9442" y="3307355"/>
            <a:ext cx="7117180" cy="1470025"/>
          </a:xfrm>
        </p:spPr>
        <p:txBody>
          <a:bodyPr anchor="b"/>
          <a:lstStyle>
            <a:lvl1pPr>
              <a:defRPr sz="4000"/>
            </a:lvl1pPr>
          </a:lstStyle>
          <a:p>
            <a:r>
              <a:rPr lang="en-US"/>
              <a:t>Click to edit Master title style</a:t>
            </a:r>
            <a:endParaRPr lang="en-US" dirty="0"/>
          </a:p>
        </p:txBody>
      </p:sp>
      <p:sp>
        <p:nvSpPr>
          <p:cNvPr id="3" name="Subtitle 2"/>
          <p:cNvSpPr>
            <a:spLocks noGrp="1"/>
          </p:cNvSpPr>
          <p:nvPr>
            <p:ph type="subTitle" idx="1"/>
          </p:nvPr>
        </p:nvSpPr>
        <p:spPr>
          <a:xfrm>
            <a:off x="1009442" y="4777380"/>
            <a:ext cx="7117180" cy="861420"/>
          </a:xfrm>
        </p:spPr>
        <p:txBody>
          <a:bodyPr anchor="t">
            <a:normAutofit/>
          </a:bodyPr>
          <a:lstStyle>
            <a:lvl1pPr marL="0" indent="0" algn="l">
              <a:buNone/>
              <a:defRPr sz="20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E1087F-F64C-4728-A8A8-FFEB365A2F87}" type="datetimeFigureOut">
              <a:rPr lang="en-US" smtClean="0"/>
              <a:pPr/>
              <a:t>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0E840B-C960-4776-B31D-AF511627CE9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1009443" y="1807361"/>
            <a:ext cx="7123080" cy="40514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E1087F-F64C-4728-A8A8-FFEB365A2F87}" type="datetimeFigureOut">
              <a:rPr lang="en-US" smtClean="0"/>
              <a:pPr/>
              <a:t>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0E840B-C960-4776-B31D-AF511627CE9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1" y="675723"/>
            <a:ext cx="1472962" cy="518532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09442" y="675723"/>
            <a:ext cx="5467557" cy="518532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E1087F-F64C-4728-A8A8-FFEB365A2F87}" type="datetimeFigureOut">
              <a:rPr lang="en-US" smtClean="0"/>
              <a:pPr/>
              <a:t>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0E840B-C960-4776-B31D-AF511627CE9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E1087F-F64C-4728-A8A8-FFEB365A2F87}" type="datetimeFigureOut">
              <a:rPr lang="en-US" smtClean="0"/>
              <a:pPr/>
              <a:t>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0E840B-C960-4776-B31D-AF511627CE9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09443" y="3308581"/>
            <a:ext cx="7117178" cy="1468800"/>
          </a:xfrm>
        </p:spPr>
        <p:txBody>
          <a:bodyPr anchor="b"/>
          <a:lstStyle>
            <a:lvl1pPr algn="r">
              <a:defRPr sz="3200" b="0" cap="none"/>
            </a:lvl1pPr>
          </a:lstStyle>
          <a:p>
            <a:r>
              <a:rPr lang="en-US"/>
              <a:t>Click to edit Master title style</a:t>
            </a:r>
          </a:p>
        </p:txBody>
      </p:sp>
      <p:sp>
        <p:nvSpPr>
          <p:cNvPr id="3" name="Text Placeholder 2"/>
          <p:cNvSpPr>
            <a:spLocks noGrp="1"/>
          </p:cNvSpPr>
          <p:nvPr>
            <p:ph type="body" idx="1"/>
          </p:nvPr>
        </p:nvSpPr>
        <p:spPr>
          <a:xfrm>
            <a:off x="1009443" y="4777381"/>
            <a:ext cx="7117178" cy="860400"/>
          </a:xfrm>
        </p:spPr>
        <p:txBody>
          <a:bodyPr anchor="t">
            <a:normAutofit/>
          </a:bodyPr>
          <a:lstStyle>
            <a:lvl1pPr marL="0" indent="0" algn="r">
              <a:buNone/>
              <a:defRPr sz="1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E1087F-F64C-4728-A8A8-FFEB365A2F87}" type="datetimeFigureOut">
              <a:rPr lang="en-US" smtClean="0"/>
              <a:pPr/>
              <a:t>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0E840B-C960-4776-B31D-AF511627CE97}"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09443" y="675724"/>
            <a:ext cx="7123080" cy="924475"/>
          </a:xfrm>
        </p:spPr>
        <p:txBody>
          <a:bodyPr/>
          <a:lstStyle/>
          <a:p>
            <a:r>
              <a:rPr lang="en-US"/>
              <a:t>Click to edit Master title style</a:t>
            </a:r>
          </a:p>
        </p:txBody>
      </p:sp>
      <p:sp>
        <p:nvSpPr>
          <p:cNvPr id="3" name="Content Placeholder 2"/>
          <p:cNvSpPr>
            <a:spLocks noGrp="1"/>
          </p:cNvSpPr>
          <p:nvPr>
            <p:ph sz="half" idx="1"/>
          </p:nvPr>
        </p:nvSpPr>
        <p:spPr>
          <a:xfrm>
            <a:off x="1009442" y="1809749"/>
            <a:ext cx="3471277" cy="405130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63281" y="1809749"/>
            <a:ext cx="3469242" cy="4051302"/>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E1087F-F64C-4728-A8A8-FFEB365A2F87}" type="datetimeFigureOut">
              <a:rPr lang="en-US" smtClean="0"/>
              <a:pPr/>
              <a:t>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0E840B-C960-4776-B31D-AF511627CE9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09442" y="1812927"/>
            <a:ext cx="347127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09442" y="2389189"/>
            <a:ext cx="3471277"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63280" y="1812927"/>
            <a:ext cx="3471275"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280" y="2389189"/>
            <a:ext cx="3471275"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E1087F-F64C-4728-A8A8-FFEB365A2F87}" type="datetimeFigureOut">
              <a:rPr lang="en-US" smtClean="0"/>
              <a:pPr/>
              <a:t>1/3/2026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B0E840B-C960-4776-B31D-AF511627CE9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E1087F-F64C-4728-A8A8-FFEB365A2F87}" type="datetimeFigureOut">
              <a:rPr lang="en-US" smtClean="0"/>
              <a:pPr/>
              <a:t>1/3/2026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B0E840B-C960-4776-B31D-AF511627CE9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E1087F-F64C-4728-A8A8-FFEB365A2F87}" type="datetimeFigureOut">
              <a:rPr lang="en-US" smtClean="0"/>
              <a:pPr/>
              <a:t>1/3/2026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B0E840B-C960-4776-B31D-AF511627CE9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9442" y="446087"/>
            <a:ext cx="2660650" cy="1185861"/>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3852654" y="446087"/>
            <a:ext cx="4279869" cy="5414963"/>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09442" y="1631949"/>
            <a:ext cx="2660650" cy="4229099"/>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7E1087F-F64C-4728-A8A8-FFEB365A2F87}" type="datetimeFigureOut">
              <a:rPr lang="en-US" smtClean="0"/>
              <a:pPr/>
              <a:t>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0E840B-C960-4776-B31D-AF511627CE9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9443" y="1387058"/>
            <a:ext cx="3297953" cy="1113254"/>
          </a:xfrm>
        </p:spPr>
        <p:txBody>
          <a:bodyPr anchor="b">
            <a:normAutofit/>
          </a:bodyPr>
          <a:lstStyle>
            <a:lvl1pPr algn="l">
              <a:defRPr sz="2400" b="0"/>
            </a:lvl1pPr>
          </a:lstStyle>
          <a:p>
            <a:r>
              <a:rPr lang="en-US"/>
              <a:t>Click to edit Master title style</a:t>
            </a:r>
          </a:p>
        </p:txBody>
      </p:sp>
      <p:sp>
        <p:nvSpPr>
          <p:cNvPr id="4" name="Text Placeholder 3"/>
          <p:cNvSpPr>
            <a:spLocks noGrp="1"/>
          </p:cNvSpPr>
          <p:nvPr>
            <p:ph type="body" sz="half" idx="2"/>
          </p:nvPr>
        </p:nvSpPr>
        <p:spPr>
          <a:xfrm>
            <a:off x="1009443" y="2500312"/>
            <a:ext cx="3297954" cy="2530200"/>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7E1087F-F64C-4728-A8A8-FFEB365A2F87}" type="datetimeFigureOut">
              <a:rPr lang="en-US" smtClean="0"/>
              <a:pPr/>
              <a:t>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0E840B-C960-4776-B31D-AF511627CE97}" type="slidenum">
              <a:rPr lang="en-US" smtClean="0"/>
              <a:pPr/>
              <a:t>‹#›</a:t>
            </a:fld>
            <a:endParaRPr lang="en-US"/>
          </a:p>
        </p:txBody>
      </p:sp>
      <p:grpSp>
        <p:nvGrpSpPr>
          <p:cNvPr id="16" name="Group 15"/>
          <p:cNvGrpSpPr/>
          <p:nvPr/>
        </p:nvGrpSpPr>
        <p:grpSpPr>
          <a:xfrm>
            <a:off x="4516154" y="994387"/>
            <a:ext cx="1847138" cy="1530439"/>
            <a:chOff x="4718762" y="993075"/>
            <a:chExt cx="1847138" cy="1530439"/>
          </a:xfrm>
        </p:grpSpPr>
        <p:sp>
          <p:nvSpPr>
            <p:cNvPr id="32" name="Oval 31"/>
            <p:cNvSpPr/>
            <p:nvPr/>
          </p:nvSpPr>
          <p:spPr>
            <a:xfrm>
              <a:off x="5479247" y="1436861"/>
              <a:ext cx="1086653" cy="1086653"/>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5650541" y="1411791"/>
              <a:ext cx="830365" cy="830365"/>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5256184" y="1894454"/>
              <a:ext cx="602364" cy="602364"/>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5424145" y="1811313"/>
              <a:ext cx="489588" cy="489588"/>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4718762" y="2083426"/>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6132091" y="993075"/>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5059596" y="1894454"/>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6148801" y="1060593"/>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 name="Picture Placeholder 17"/>
          <p:cNvSpPr>
            <a:spLocks noGrp="1"/>
          </p:cNvSpPr>
          <p:nvPr>
            <p:ph type="pic" sz="quarter" idx="14"/>
          </p:nvPr>
        </p:nvSpPr>
        <p:spPr>
          <a:xfrm>
            <a:off x="4674192" y="1601512"/>
            <a:ext cx="3429000" cy="3429000"/>
          </a:xfrm>
          <a:prstGeom prst="ellipse">
            <a:avLst/>
          </a:prstGeom>
          <a:ln w="76200">
            <a:solidFill>
              <a:schemeClr val="tx2">
                <a:lumMod val="75000"/>
              </a:schemeClr>
            </a:solidFill>
          </a:ln>
        </p:spPr>
        <p:txBody>
          <a:bodyPr/>
          <a:lstStyle/>
          <a:p>
            <a:r>
              <a:rPr lang="en-US"/>
              <a:t>Click icon to add picture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56" name="Oval 55"/>
          <p:cNvSpPr>
            <a:spLocks noChangeAspect="1"/>
          </p:cNvSpPr>
          <p:nvPr/>
        </p:nvSpPr>
        <p:spPr>
          <a:xfrm>
            <a:off x="-69625" y="4042576"/>
            <a:ext cx="1743945" cy="1909234"/>
          </a:xfrm>
          <a:custGeom>
            <a:avLst/>
            <a:gdLst/>
            <a:ahLst/>
            <a:cxnLst/>
            <a:rect l="l" t="t" r="r" b="b"/>
            <a:pathLst>
              <a:path w="1743945" h="1909234">
                <a:moveTo>
                  <a:pt x="789328" y="0"/>
                </a:moveTo>
                <a:cubicBezTo>
                  <a:pt x="1316548" y="0"/>
                  <a:pt x="1743945" y="427397"/>
                  <a:pt x="1743945" y="954617"/>
                </a:cubicBezTo>
                <a:cubicBezTo>
                  <a:pt x="1743945" y="1481837"/>
                  <a:pt x="1316548" y="1909234"/>
                  <a:pt x="789328" y="1909234"/>
                </a:cubicBezTo>
                <a:cubicBezTo>
                  <a:pt x="461080" y="1909234"/>
                  <a:pt x="171527" y="1743562"/>
                  <a:pt x="0" y="1491086"/>
                </a:cubicBezTo>
                <a:lnTo>
                  <a:pt x="0" y="418149"/>
                </a:lnTo>
                <a:cubicBezTo>
                  <a:pt x="171527" y="165673"/>
                  <a:pt x="461080" y="0"/>
                  <a:pt x="789328"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53" name="Oval 52"/>
          <p:cNvSpPr>
            <a:spLocks noChangeAspect="1"/>
          </p:cNvSpPr>
          <p:nvPr/>
        </p:nvSpPr>
        <p:spPr>
          <a:xfrm>
            <a:off x="520638" y="1095310"/>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52" name="Oval 51"/>
          <p:cNvSpPr>
            <a:spLocks noChangeAspect="1"/>
          </p:cNvSpPr>
          <p:nvPr/>
        </p:nvSpPr>
        <p:spPr>
          <a:xfrm>
            <a:off x="1878729" y="282933"/>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54" name="Oval 53"/>
          <p:cNvSpPr>
            <a:spLocks noChangeAspect="1"/>
          </p:cNvSpPr>
          <p:nvPr/>
        </p:nvSpPr>
        <p:spPr>
          <a:xfrm>
            <a:off x="520637" y="5729135"/>
            <a:ext cx="1909234" cy="1193756"/>
          </a:xfrm>
          <a:custGeom>
            <a:avLst/>
            <a:gdLst/>
            <a:ahLst/>
            <a:cxnLst/>
            <a:rect l="l" t="t" r="r" b="b"/>
            <a:pathLst>
              <a:path w="1909234" h="1193756">
                <a:moveTo>
                  <a:pt x="954617" y="0"/>
                </a:moveTo>
                <a:cubicBezTo>
                  <a:pt x="1481837" y="0"/>
                  <a:pt x="1909234" y="427397"/>
                  <a:pt x="1909234" y="954617"/>
                </a:cubicBezTo>
                <a:cubicBezTo>
                  <a:pt x="1909234" y="1037305"/>
                  <a:pt x="1898721" y="1117537"/>
                  <a:pt x="1877819" y="1193756"/>
                </a:cubicBezTo>
                <a:lnTo>
                  <a:pt x="31415" y="1193756"/>
                </a:lnTo>
                <a:cubicBezTo>
                  <a:pt x="10513" y="1117537"/>
                  <a:pt x="0" y="1037305"/>
                  <a:pt x="0" y="954617"/>
                </a:cubicBezTo>
                <a:cubicBezTo>
                  <a:pt x="0" y="427397"/>
                  <a:pt x="427397" y="0"/>
                  <a:pt x="954617"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0" name="Oval 129"/>
          <p:cNvSpPr>
            <a:spLocks noChangeAspect="1"/>
          </p:cNvSpPr>
          <p:nvPr/>
        </p:nvSpPr>
        <p:spPr>
          <a:xfrm>
            <a:off x="-46711" y="-61709"/>
            <a:ext cx="1449107" cy="1677064"/>
          </a:xfrm>
          <a:custGeom>
            <a:avLst/>
            <a:gdLst/>
            <a:ahLst/>
            <a:cxnLst/>
            <a:rect l="l" t="t" r="r" b="b"/>
            <a:pathLst>
              <a:path w="1449107" h="1677064">
                <a:moveTo>
                  <a:pt x="0" y="0"/>
                </a:moveTo>
                <a:lnTo>
                  <a:pt x="1112019" y="0"/>
                </a:lnTo>
                <a:cubicBezTo>
                  <a:pt x="1319407" y="171874"/>
                  <a:pt x="1449107" y="432014"/>
                  <a:pt x="1449107" y="722447"/>
                </a:cubicBezTo>
                <a:cubicBezTo>
                  <a:pt x="1449107" y="1249667"/>
                  <a:pt x="1021710" y="1677064"/>
                  <a:pt x="494490" y="1677064"/>
                </a:cubicBezTo>
                <a:cubicBezTo>
                  <a:pt x="313232" y="1677064"/>
                  <a:pt x="143772" y="1626546"/>
                  <a:pt x="0" y="1537872"/>
                </a:cubicBezTo>
                <a:close/>
              </a:path>
            </a:pathLst>
          </a:custGeom>
          <a:solidFill>
            <a:schemeClr val="tx2">
              <a:lumMod val="75000"/>
              <a:alpha val="14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1" name="Oval 130"/>
          <p:cNvSpPr>
            <a:spLocks noChangeAspect="1"/>
          </p:cNvSpPr>
          <p:nvPr/>
        </p:nvSpPr>
        <p:spPr>
          <a:xfrm>
            <a:off x="924113" y="-161623"/>
            <a:ext cx="1909233" cy="1909233"/>
          </a:xfrm>
          <a:prstGeom prst="ellipse">
            <a:avLst/>
          </a:prstGeom>
          <a:solidFill>
            <a:schemeClr val="tx2">
              <a:lumMod val="75000"/>
              <a:alpha val="2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2" name="Oval 131"/>
          <p:cNvSpPr>
            <a:spLocks noChangeAspect="1"/>
          </p:cNvSpPr>
          <p:nvPr/>
        </p:nvSpPr>
        <p:spPr>
          <a:xfrm>
            <a:off x="0" y="660738"/>
            <a:ext cx="1909233" cy="1909233"/>
          </a:xfrm>
          <a:prstGeom prst="ellipse">
            <a:avLst/>
          </a:pr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3" name="Oval 132"/>
          <p:cNvSpPr>
            <a:spLocks noChangeAspect="1"/>
          </p:cNvSpPr>
          <p:nvPr/>
        </p:nvSpPr>
        <p:spPr>
          <a:xfrm>
            <a:off x="7497531" y="-61709"/>
            <a:ext cx="1694467" cy="1677064"/>
          </a:xfrm>
          <a:custGeom>
            <a:avLst/>
            <a:gdLst/>
            <a:ahLst/>
            <a:cxnLst/>
            <a:rect l="l" t="t" r="r" b="b"/>
            <a:pathLst>
              <a:path w="1694467" h="1677064">
                <a:moveTo>
                  <a:pt x="337088" y="0"/>
                </a:moveTo>
                <a:lnTo>
                  <a:pt x="1573463" y="0"/>
                </a:lnTo>
                <a:cubicBezTo>
                  <a:pt x="1618202" y="37449"/>
                  <a:pt x="1658454" y="79950"/>
                  <a:pt x="1694467" y="126010"/>
                </a:cubicBezTo>
                <a:lnTo>
                  <a:pt x="1694467" y="1318884"/>
                </a:lnTo>
                <a:cubicBezTo>
                  <a:pt x="1522840" y="1538397"/>
                  <a:pt x="1254922" y="1677064"/>
                  <a:pt x="954617" y="1677064"/>
                </a:cubicBezTo>
                <a:cubicBezTo>
                  <a:pt x="427397" y="1677064"/>
                  <a:pt x="0" y="1249667"/>
                  <a:pt x="0" y="722447"/>
                </a:cubicBezTo>
                <a:cubicBezTo>
                  <a:pt x="0" y="432014"/>
                  <a:pt x="129700" y="171874"/>
                  <a:pt x="337088" y="0"/>
                </a:cubicBezTo>
                <a:close/>
              </a:path>
            </a:pathLst>
          </a:custGeom>
          <a:solidFill>
            <a:schemeClr val="accent3">
              <a:lumMod val="60000"/>
              <a:lumOff val="40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4" name="Oval 133"/>
          <p:cNvSpPr>
            <a:spLocks noChangeAspect="1"/>
          </p:cNvSpPr>
          <p:nvPr/>
        </p:nvSpPr>
        <p:spPr>
          <a:xfrm>
            <a:off x="6117502" y="-61708"/>
            <a:ext cx="1909234" cy="1705448"/>
          </a:xfrm>
          <a:custGeom>
            <a:avLst/>
            <a:gdLst/>
            <a:ahLst/>
            <a:cxnLst/>
            <a:rect l="l" t="t" r="r" b="b"/>
            <a:pathLst>
              <a:path w="1909234" h="1705448">
                <a:moveTo>
                  <a:pt x="371490" y="0"/>
                </a:moveTo>
                <a:lnTo>
                  <a:pt x="1537745" y="0"/>
                </a:lnTo>
                <a:cubicBezTo>
                  <a:pt x="1764760" y="171517"/>
                  <a:pt x="1909234" y="444302"/>
                  <a:pt x="1909234" y="750831"/>
                </a:cubicBezTo>
                <a:cubicBezTo>
                  <a:pt x="1909234" y="1278051"/>
                  <a:pt x="1481837" y="1705448"/>
                  <a:pt x="954617" y="1705448"/>
                </a:cubicBezTo>
                <a:cubicBezTo>
                  <a:pt x="427397" y="1705448"/>
                  <a:pt x="0" y="1278051"/>
                  <a:pt x="0" y="750831"/>
                </a:cubicBezTo>
                <a:cubicBezTo>
                  <a:pt x="0" y="444302"/>
                  <a:pt x="144474" y="171517"/>
                  <a:pt x="371490" y="0"/>
                </a:cubicBezTo>
                <a:close/>
              </a:path>
            </a:pathLst>
          </a:cu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5" name="Oval 134"/>
          <p:cNvSpPr>
            <a:spLocks noChangeAspect="1"/>
          </p:cNvSpPr>
          <p:nvPr/>
        </p:nvSpPr>
        <p:spPr>
          <a:xfrm>
            <a:off x="7494454" y="1095309"/>
            <a:ext cx="1697544" cy="1909234"/>
          </a:xfrm>
          <a:custGeom>
            <a:avLst/>
            <a:gdLst/>
            <a:ahLst/>
            <a:cxnLst/>
            <a:rect l="l" t="t" r="r" b="b"/>
            <a:pathLst>
              <a:path w="1697544" h="1909234">
                <a:moveTo>
                  <a:pt x="954617" y="0"/>
                </a:moveTo>
                <a:cubicBezTo>
                  <a:pt x="1256666" y="0"/>
                  <a:pt x="1525952" y="140283"/>
                  <a:pt x="1697544" y="361910"/>
                </a:cubicBezTo>
                <a:lnTo>
                  <a:pt x="1697544" y="1547324"/>
                </a:lnTo>
                <a:cubicBezTo>
                  <a:pt x="1525952" y="1768951"/>
                  <a:pt x="1256666" y="1909234"/>
                  <a:pt x="954617" y="1909234"/>
                </a:cubicBezTo>
                <a:cubicBezTo>
                  <a:pt x="427397" y="1909234"/>
                  <a:pt x="0" y="1481837"/>
                  <a:pt x="0" y="954617"/>
                </a:cubicBezTo>
                <a:cubicBezTo>
                  <a:pt x="0" y="427397"/>
                  <a:pt x="427397" y="0"/>
                  <a:pt x="954617" y="0"/>
                </a:cubicBezTo>
                <a:close/>
              </a:path>
            </a:pathLst>
          </a:cu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6" name="Oval 135"/>
          <p:cNvSpPr>
            <a:spLocks noChangeAspect="1"/>
          </p:cNvSpPr>
          <p:nvPr/>
        </p:nvSpPr>
        <p:spPr>
          <a:xfrm>
            <a:off x="8056674" y="5140346"/>
            <a:ext cx="1137194" cy="1759729"/>
          </a:xfrm>
          <a:custGeom>
            <a:avLst/>
            <a:gdLst/>
            <a:ahLst/>
            <a:cxnLst/>
            <a:rect l="l" t="t" r="r" b="b"/>
            <a:pathLst>
              <a:path w="1137194" h="1759729">
                <a:moveTo>
                  <a:pt x="954617" y="0"/>
                </a:moveTo>
                <a:cubicBezTo>
                  <a:pt x="1017088" y="0"/>
                  <a:pt x="1078157" y="6001"/>
                  <a:pt x="1137194" y="17897"/>
                </a:cubicBezTo>
                <a:lnTo>
                  <a:pt x="1137194" y="1759729"/>
                </a:lnTo>
                <a:lnTo>
                  <a:pt x="443151" y="1759729"/>
                </a:lnTo>
                <a:cubicBezTo>
                  <a:pt x="176544" y="1591075"/>
                  <a:pt x="0" y="1293463"/>
                  <a:pt x="0" y="954617"/>
                </a:cubicBezTo>
                <a:cubicBezTo>
                  <a:pt x="0" y="427397"/>
                  <a:pt x="427397" y="0"/>
                  <a:pt x="954617"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7" name="Oval 136"/>
          <p:cNvSpPr>
            <a:spLocks noChangeAspect="1"/>
          </p:cNvSpPr>
          <p:nvPr/>
        </p:nvSpPr>
        <p:spPr>
          <a:xfrm>
            <a:off x="6661711" y="4362912"/>
            <a:ext cx="1909233" cy="1909233"/>
          </a:xfrm>
          <a:prstGeom prst="ellipse">
            <a:avLst/>
          </a:prstGeom>
          <a:solidFill>
            <a:schemeClr val="tx2">
              <a:lumMod val="75000"/>
              <a:alpha val="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8" name="Oval 137"/>
          <p:cNvSpPr>
            <a:spLocks noChangeAspect="1"/>
          </p:cNvSpPr>
          <p:nvPr/>
        </p:nvSpPr>
        <p:spPr>
          <a:xfrm>
            <a:off x="-69625" y="4948766"/>
            <a:ext cx="1353860" cy="1909234"/>
          </a:xfrm>
          <a:custGeom>
            <a:avLst/>
            <a:gdLst/>
            <a:ahLst/>
            <a:cxnLst/>
            <a:rect l="l" t="t" r="r" b="b"/>
            <a:pathLst>
              <a:path w="1353860" h="1909234">
                <a:moveTo>
                  <a:pt x="399243" y="0"/>
                </a:moveTo>
                <a:cubicBezTo>
                  <a:pt x="926463" y="0"/>
                  <a:pt x="1353860" y="427397"/>
                  <a:pt x="1353860" y="954617"/>
                </a:cubicBezTo>
                <a:cubicBezTo>
                  <a:pt x="1353860" y="1481837"/>
                  <a:pt x="926463" y="1909234"/>
                  <a:pt x="399243" y="1909234"/>
                </a:cubicBezTo>
                <a:cubicBezTo>
                  <a:pt x="256544" y="1909234"/>
                  <a:pt x="121158" y="1877924"/>
                  <a:pt x="0" y="1820890"/>
                </a:cubicBezTo>
                <a:lnTo>
                  <a:pt x="0" y="88345"/>
                </a:lnTo>
                <a:cubicBezTo>
                  <a:pt x="121158" y="31311"/>
                  <a:pt x="256544" y="0"/>
                  <a:pt x="399243"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9" name="Oval 138"/>
          <p:cNvSpPr>
            <a:spLocks noChangeAspect="1"/>
          </p:cNvSpPr>
          <p:nvPr/>
        </p:nvSpPr>
        <p:spPr>
          <a:xfrm>
            <a:off x="708471" y="4790336"/>
            <a:ext cx="1909233" cy="1909233"/>
          </a:xfrm>
          <a:prstGeom prst="ellipse">
            <a:avLst/>
          </a:pr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40" name="Oval 139"/>
          <p:cNvSpPr>
            <a:spLocks noChangeAspect="1"/>
          </p:cNvSpPr>
          <p:nvPr/>
        </p:nvSpPr>
        <p:spPr>
          <a:xfrm>
            <a:off x="6117503" y="783988"/>
            <a:ext cx="1909233" cy="1909233"/>
          </a:xfrm>
          <a:prstGeom prst="ellipse">
            <a:avLst/>
          </a:pr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41" name="Oval 140"/>
          <p:cNvSpPr>
            <a:spLocks noChangeAspect="1"/>
          </p:cNvSpPr>
          <p:nvPr/>
        </p:nvSpPr>
        <p:spPr>
          <a:xfrm>
            <a:off x="6459053" y="5140346"/>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18" name="Oval 117"/>
          <p:cNvSpPr>
            <a:spLocks noChangeAspect="1"/>
          </p:cNvSpPr>
          <p:nvPr/>
        </p:nvSpPr>
        <p:spPr>
          <a:xfrm>
            <a:off x="8398204" y="597861"/>
            <a:ext cx="793794" cy="1252918"/>
          </a:xfrm>
          <a:custGeom>
            <a:avLst/>
            <a:gdLst/>
            <a:ahLst/>
            <a:cxnLst/>
            <a:rect l="l" t="t" r="r" b="b"/>
            <a:pathLst>
              <a:path w="793794" h="1252918">
                <a:moveTo>
                  <a:pt x="626459" y="0"/>
                </a:moveTo>
                <a:cubicBezTo>
                  <a:pt x="684682" y="0"/>
                  <a:pt x="741049" y="7943"/>
                  <a:pt x="793794" y="25480"/>
                </a:cubicBezTo>
                <a:lnTo>
                  <a:pt x="793794" y="1227438"/>
                </a:lnTo>
                <a:cubicBezTo>
                  <a:pt x="741049" y="1244975"/>
                  <a:pt x="684682" y="1252918"/>
                  <a:pt x="626459" y="1252918"/>
                </a:cubicBezTo>
                <a:cubicBezTo>
                  <a:pt x="280475" y="1252918"/>
                  <a:pt x="0" y="972443"/>
                  <a:pt x="0" y="626459"/>
                </a:cubicBezTo>
                <a:cubicBezTo>
                  <a:pt x="0" y="280475"/>
                  <a:pt x="280475" y="0"/>
                  <a:pt x="626459" y="0"/>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9" name="Oval 118"/>
          <p:cNvSpPr>
            <a:spLocks noChangeAspect="1"/>
          </p:cNvSpPr>
          <p:nvPr/>
        </p:nvSpPr>
        <p:spPr>
          <a:xfrm>
            <a:off x="6350100" y="206512"/>
            <a:ext cx="1041276" cy="1041276"/>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0" name="Oval 119"/>
          <p:cNvSpPr>
            <a:spLocks noChangeAspect="1"/>
          </p:cNvSpPr>
          <p:nvPr/>
        </p:nvSpPr>
        <p:spPr>
          <a:xfrm>
            <a:off x="6872127" y="1450645"/>
            <a:ext cx="1218253" cy="1218253"/>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1" name="Oval 120"/>
          <p:cNvSpPr>
            <a:spLocks noChangeAspect="1"/>
          </p:cNvSpPr>
          <p:nvPr/>
        </p:nvSpPr>
        <p:spPr>
          <a:xfrm>
            <a:off x="7219068" y="2049927"/>
            <a:ext cx="1041276" cy="1041276"/>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2" name="Oval 121"/>
          <p:cNvSpPr>
            <a:spLocks noChangeAspect="1"/>
          </p:cNvSpPr>
          <p:nvPr/>
        </p:nvSpPr>
        <p:spPr>
          <a:xfrm>
            <a:off x="7749416" y="2661634"/>
            <a:ext cx="721308" cy="721308"/>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3" name="Oval 122"/>
          <p:cNvSpPr>
            <a:spLocks noChangeAspect="1"/>
          </p:cNvSpPr>
          <p:nvPr/>
        </p:nvSpPr>
        <p:spPr>
          <a:xfrm>
            <a:off x="685054" y="-100976"/>
            <a:ext cx="1193676" cy="697815"/>
          </a:xfrm>
          <a:custGeom>
            <a:avLst/>
            <a:gdLst/>
            <a:ahLst/>
            <a:cxnLst/>
            <a:rect l="l" t="t" r="r" b="b"/>
            <a:pathLst>
              <a:path w="1193676" h="697815">
                <a:moveTo>
                  <a:pt x="10179" y="0"/>
                </a:moveTo>
                <a:lnTo>
                  <a:pt x="1183497" y="0"/>
                </a:lnTo>
                <a:cubicBezTo>
                  <a:pt x="1190746" y="32633"/>
                  <a:pt x="1193676" y="66463"/>
                  <a:pt x="1193676" y="100977"/>
                </a:cubicBezTo>
                <a:cubicBezTo>
                  <a:pt x="1193676" y="430602"/>
                  <a:pt x="926463" y="697815"/>
                  <a:pt x="596838" y="697815"/>
                </a:cubicBezTo>
                <a:cubicBezTo>
                  <a:pt x="267213" y="697815"/>
                  <a:pt x="0" y="430602"/>
                  <a:pt x="0" y="100977"/>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4" name="Oval 123"/>
          <p:cNvSpPr>
            <a:spLocks noChangeAspect="1"/>
          </p:cNvSpPr>
          <p:nvPr/>
        </p:nvSpPr>
        <p:spPr>
          <a:xfrm>
            <a:off x="1502638" y="-100976"/>
            <a:ext cx="1029028" cy="459889"/>
          </a:xfrm>
          <a:custGeom>
            <a:avLst/>
            <a:gdLst/>
            <a:ahLst/>
            <a:cxnLst/>
            <a:rect l="l" t="t" r="r" b="b"/>
            <a:pathLst>
              <a:path w="1029028" h="459889">
                <a:moveTo>
                  <a:pt x="0" y="0"/>
                </a:moveTo>
                <a:lnTo>
                  <a:pt x="1029028" y="0"/>
                </a:lnTo>
                <a:cubicBezTo>
                  <a:pt x="1001386" y="259074"/>
                  <a:pt x="781401" y="459889"/>
                  <a:pt x="514514" y="459889"/>
                </a:cubicBezTo>
                <a:cubicBezTo>
                  <a:pt x="247627" y="459889"/>
                  <a:pt x="27642" y="259074"/>
                  <a:pt x="0" y="0"/>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5" name="Oval 124"/>
          <p:cNvSpPr>
            <a:spLocks noChangeAspect="1"/>
          </p:cNvSpPr>
          <p:nvPr/>
        </p:nvSpPr>
        <p:spPr>
          <a:xfrm>
            <a:off x="-69624" y="-100976"/>
            <a:ext cx="590263" cy="612289"/>
          </a:xfrm>
          <a:custGeom>
            <a:avLst/>
            <a:gdLst/>
            <a:ahLst/>
            <a:cxnLst/>
            <a:rect l="l" t="t" r="r" b="b"/>
            <a:pathLst>
              <a:path w="590263" h="612289">
                <a:moveTo>
                  <a:pt x="0" y="0"/>
                </a:moveTo>
                <a:lnTo>
                  <a:pt x="581024" y="0"/>
                </a:lnTo>
                <a:cubicBezTo>
                  <a:pt x="587493" y="29611"/>
                  <a:pt x="590263" y="60308"/>
                  <a:pt x="590263" y="91651"/>
                </a:cubicBezTo>
                <a:cubicBezTo>
                  <a:pt x="590263" y="379191"/>
                  <a:pt x="357165" y="612289"/>
                  <a:pt x="69625" y="612289"/>
                </a:cubicBezTo>
                <a:lnTo>
                  <a:pt x="0" y="605270"/>
                </a:ln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6" name="Oval 125"/>
          <p:cNvSpPr>
            <a:spLocks noChangeAspect="1"/>
          </p:cNvSpPr>
          <p:nvPr/>
        </p:nvSpPr>
        <p:spPr>
          <a:xfrm>
            <a:off x="277432" y="4321783"/>
            <a:ext cx="1396887" cy="1396887"/>
          </a:xfrm>
          <a:prstGeom prst="ellipse">
            <a:avLst/>
          </a:pr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7" name="Oval 126"/>
          <p:cNvSpPr>
            <a:spLocks noChangeAspect="1"/>
          </p:cNvSpPr>
          <p:nvPr/>
        </p:nvSpPr>
        <p:spPr>
          <a:xfrm>
            <a:off x="5792131" y="6489965"/>
            <a:ext cx="1115939" cy="443769"/>
          </a:xfrm>
          <a:custGeom>
            <a:avLst/>
            <a:gdLst/>
            <a:ahLst/>
            <a:cxnLst/>
            <a:rect l="l" t="t" r="r" b="b"/>
            <a:pathLst>
              <a:path w="1115939" h="443769">
                <a:moveTo>
                  <a:pt x="557969" y="0"/>
                </a:moveTo>
                <a:cubicBezTo>
                  <a:pt x="830120" y="0"/>
                  <a:pt x="1058049" y="189335"/>
                  <a:pt x="1115939" y="443769"/>
                </a:cubicBezTo>
                <a:lnTo>
                  <a:pt x="0" y="443769"/>
                </a:lnTo>
                <a:cubicBezTo>
                  <a:pt x="57889" y="189335"/>
                  <a:pt x="285818" y="0"/>
                  <a:pt x="557969"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8" name="Oval 127"/>
          <p:cNvSpPr>
            <a:spLocks noChangeAspect="1"/>
          </p:cNvSpPr>
          <p:nvPr/>
        </p:nvSpPr>
        <p:spPr>
          <a:xfrm>
            <a:off x="6127999" y="6408840"/>
            <a:ext cx="1237019" cy="524894"/>
          </a:xfrm>
          <a:custGeom>
            <a:avLst/>
            <a:gdLst/>
            <a:ahLst/>
            <a:cxnLst/>
            <a:rect l="l" t="t" r="r" b="b"/>
            <a:pathLst>
              <a:path w="1237019" h="524894">
                <a:moveTo>
                  <a:pt x="618509" y="0"/>
                </a:moveTo>
                <a:cubicBezTo>
                  <a:pt x="930325" y="0"/>
                  <a:pt x="1189147" y="226891"/>
                  <a:pt x="1237019" y="524894"/>
                </a:cubicBezTo>
                <a:lnTo>
                  <a:pt x="0" y="524894"/>
                </a:lnTo>
                <a:cubicBezTo>
                  <a:pt x="47872" y="226891"/>
                  <a:pt x="306694" y="0"/>
                  <a:pt x="618509"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9" name="Oval 128"/>
          <p:cNvSpPr>
            <a:spLocks noChangeAspect="1"/>
          </p:cNvSpPr>
          <p:nvPr/>
        </p:nvSpPr>
        <p:spPr>
          <a:xfrm>
            <a:off x="7577655" y="6408841"/>
            <a:ext cx="1211408" cy="524893"/>
          </a:xfrm>
          <a:custGeom>
            <a:avLst/>
            <a:gdLst/>
            <a:ahLst/>
            <a:cxnLst/>
            <a:rect l="l" t="t" r="r" b="b"/>
            <a:pathLst>
              <a:path w="1211408" h="524893">
                <a:moveTo>
                  <a:pt x="605704" y="0"/>
                </a:moveTo>
                <a:cubicBezTo>
                  <a:pt x="914574" y="0"/>
                  <a:pt x="1170243" y="227782"/>
                  <a:pt x="1211408" y="524893"/>
                </a:cubicBezTo>
                <a:lnTo>
                  <a:pt x="0" y="524893"/>
                </a:lnTo>
                <a:cubicBezTo>
                  <a:pt x="41165" y="227782"/>
                  <a:pt x="296834" y="0"/>
                  <a:pt x="605704"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97" name="Oval 96"/>
          <p:cNvSpPr>
            <a:spLocks noChangeAspect="1"/>
          </p:cNvSpPr>
          <p:nvPr/>
        </p:nvSpPr>
        <p:spPr>
          <a:xfrm>
            <a:off x="11073" y="4941986"/>
            <a:ext cx="611230" cy="611230"/>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98" name="Oval 97"/>
          <p:cNvSpPr>
            <a:spLocks noChangeAspect="1"/>
          </p:cNvSpPr>
          <p:nvPr/>
        </p:nvSpPr>
        <p:spPr>
          <a:xfrm>
            <a:off x="-69625" y="6172569"/>
            <a:ext cx="778097" cy="750322"/>
          </a:xfrm>
          <a:custGeom>
            <a:avLst/>
            <a:gdLst/>
            <a:ahLst/>
            <a:cxnLst/>
            <a:rect l="l" t="t" r="r" b="b"/>
            <a:pathLst>
              <a:path w="778097" h="750322">
                <a:moveTo>
                  <a:pt x="261411" y="0"/>
                </a:moveTo>
                <a:cubicBezTo>
                  <a:pt x="546769" y="0"/>
                  <a:pt x="778097" y="231328"/>
                  <a:pt x="778097" y="516686"/>
                </a:cubicBezTo>
                <a:cubicBezTo>
                  <a:pt x="778097" y="601179"/>
                  <a:pt x="757816" y="680934"/>
                  <a:pt x="719843" y="750322"/>
                </a:cubicBezTo>
                <a:lnTo>
                  <a:pt x="0" y="750322"/>
                </a:lnTo>
                <a:lnTo>
                  <a:pt x="0" y="73330"/>
                </a:lnTo>
                <a:cubicBezTo>
                  <a:pt x="75863" y="26083"/>
                  <a:pt x="165591" y="0"/>
                  <a:pt x="261411"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99" name="Oval 98"/>
          <p:cNvSpPr>
            <a:spLocks noChangeAspect="1"/>
          </p:cNvSpPr>
          <p:nvPr/>
        </p:nvSpPr>
        <p:spPr>
          <a:xfrm>
            <a:off x="-69625" y="5158575"/>
            <a:ext cx="563524" cy="897560"/>
          </a:xfrm>
          <a:custGeom>
            <a:avLst/>
            <a:gdLst/>
            <a:ahLst/>
            <a:cxnLst/>
            <a:rect l="l" t="t" r="r" b="b"/>
            <a:pathLst>
              <a:path w="563524" h="897560">
                <a:moveTo>
                  <a:pt x="114744" y="0"/>
                </a:moveTo>
                <a:cubicBezTo>
                  <a:pt x="362598" y="0"/>
                  <a:pt x="563524" y="200926"/>
                  <a:pt x="563524" y="448780"/>
                </a:cubicBezTo>
                <a:cubicBezTo>
                  <a:pt x="563524" y="696634"/>
                  <a:pt x="362598" y="897560"/>
                  <a:pt x="114744" y="897560"/>
                </a:cubicBezTo>
                <a:cubicBezTo>
                  <a:pt x="74918" y="897560"/>
                  <a:pt x="36304" y="892373"/>
                  <a:pt x="0" y="880900"/>
                </a:cubicBezTo>
                <a:lnTo>
                  <a:pt x="0" y="16661"/>
                </a:lnTo>
                <a:cubicBezTo>
                  <a:pt x="36304" y="5188"/>
                  <a:pt x="74918" y="0"/>
                  <a:pt x="114744"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0" name="Oval 99"/>
          <p:cNvSpPr>
            <a:spLocks noChangeAspect="1"/>
          </p:cNvSpPr>
          <p:nvPr/>
        </p:nvSpPr>
        <p:spPr>
          <a:xfrm>
            <a:off x="-25758" y="482386"/>
            <a:ext cx="598416" cy="905704"/>
          </a:xfrm>
          <a:custGeom>
            <a:avLst/>
            <a:gdLst/>
            <a:ahLst/>
            <a:cxnLst/>
            <a:rect l="l" t="t" r="r" b="b"/>
            <a:pathLst>
              <a:path w="598416" h="905704">
                <a:moveTo>
                  <a:pt x="145564" y="0"/>
                </a:moveTo>
                <a:cubicBezTo>
                  <a:pt x="395667" y="0"/>
                  <a:pt x="598416" y="202749"/>
                  <a:pt x="598416" y="452852"/>
                </a:cubicBezTo>
                <a:cubicBezTo>
                  <a:pt x="598416" y="702955"/>
                  <a:pt x="395667" y="905704"/>
                  <a:pt x="145564" y="905704"/>
                </a:cubicBezTo>
                <a:cubicBezTo>
                  <a:pt x="94398" y="905704"/>
                  <a:pt x="45214" y="897218"/>
                  <a:pt x="0" y="879648"/>
                </a:cubicBezTo>
                <a:lnTo>
                  <a:pt x="0" y="26056"/>
                </a:lnTo>
                <a:cubicBezTo>
                  <a:pt x="45214" y="8486"/>
                  <a:pt x="94398" y="0"/>
                  <a:pt x="145564" y="0"/>
                </a:cubicBezTo>
                <a:close/>
              </a:path>
            </a:pathLst>
          </a:cu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1" name="Oval 100"/>
          <p:cNvSpPr>
            <a:spLocks noChangeAspect="1"/>
          </p:cNvSpPr>
          <p:nvPr/>
        </p:nvSpPr>
        <p:spPr>
          <a:xfrm>
            <a:off x="474208" y="836793"/>
            <a:ext cx="910817" cy="910817"/>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2" name="Oval 101"/>
          <p:cNvSpPr>
            <a:spLocks noChangeAspect="1"/>
          </p:cNvSpPr>
          <p:nvPr/>
        </p:nvSpPr>
        <p:spPr>
          <a:xfrm>
            <a:off x="319223" y="1452260"/>
            <a:ext cx="772993" cy="772993"/>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3" name="Oval 102"/>
          <p:cNvSpPr>
            <a:spLocks noChangeAspect="1"/>
          </p:cNvSpPr>
          <p:nvPr/>
        </p:nvSpPr>
        <p:spPr>
          <a:xfrm>
            <a:off x="371257" y="1886983"/>
            <a:ext cx="610366" cy="610366"/>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4" name="Oval 103"/>
          <p:cNvSpPr>
            <a:spLocks noChangeAspect="1"/>
          </p:cNvSpPr>
          <p:nvPr/>
        </p:nvSpPr>
        <p:spPr>
          <a:xfrm>
            <a:off x="154676" y="1919682"/>
            <a:ext cx="521764" cy="521764"/>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5" name="Oval 104"/>
          <p:cNvSpPr>
            <a:spLocks noChangeAspect="1"/>
          </p:cNvSpPr>
          <p:nvPr/>
        </p:nvSpPr>
        <p:spPr>
          <a:xfrm>
            <a:off x="7302517" y="-61709"/>
            <a:ext cx="910818" cy="750833"/>
          </a:xfrm>
          <a:custGeom>
            <a:avLst/>
            <a:gdLst/>
            <a:ahLst/>
            <a:cxnLst/>
            <a:rect l="l" t="t" r="r" b="b"/>
            <a:pathLst>
              <a:path w="910818" h="750833">
                <a:moveTo>
                  <a:pt x="111441" y="0"/>
                </a:moveTo>
                <a:lnTo>
                  <a:pt x="799378" y="0"/>
                </a:lnTo>
                <a:cubicBezTo>
                  <a:pt x="869408" y="78400"/>
                  <a:pt x="910818" y="182076"/>
                  <a:pt x="910818" y="295424"/>
                </a:cubicBezTo>
                <a:cubicBezTo>
                  <a:pt x="910818" y="546939"/>
                  <a:pt x="706924" y="750833"/>
                  <a:pt x="455409" y="750833"/>
                </a:cubicBezTo>
                <a:cubicBezTo>
                  <a:pt x="203894" y="750833"/>
                  <a:pt x="0" y="546939"/>
                  <a:pt x="0" y="295424"/>
                </a:cubicBezTo>
                <a:cubicBezTo>
                  <a:pt x="0" y="182076"/>
                  <a:pt x="41410" y="78400"/>
                  <a:pt x="111441"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6" name="Oval 105"/>
          <p:cNvSpPr>
            <a:spLocks noChangeAspect="1"/>
          </p:cNvSpPr>
          <p:nvPr/>
        </p:nvSpPr>
        <p:spPr>
          <a:xfrm>
            <a:off x="8718124" y="-61709"/>
            <a:ext cx="473874" cy="613011"/>
          </a:xfrm>
          <a:custGeom>
            <a:avLst/>
            <a:gdLst/>
            <a:ahLst/>
            <a:cxnLst/>
            <a:rect l="l" t="t" r="r" b="b"/>
            <a:pathLst>
              <a:path w="473874" h="613011">
                <a:moveTo>
                  <a:pt x="29684" y="0"/>
                </a:moveTo>
                <a:lnTo>
                  <a:pt x="473874" y="0"/>
                </a:lnTo>
                <a:lnTo>
                  <a:pt x="473874" y="611150"/>
                </a:lnTo>
                <a:cubicBezTo>
                  <a:pt x="467789" y="612887"/>
                  <a:pt x="461614" y="613011"/>
                  <a:pt x="455409" y="613011"/>
                </a:cubicBezTo>
                <a:cubicBezTo>
                  <a:pt x="203894" y="613011"/>
                  <a:pt x="0" y="409117"/>
                  <a:pt x="0" y="157602"/>
                </a:cubicBezTo>
                <a:cubicBezTo>
                  <a:pt x="0" y="101995"/>
                  <a:pt x="9966" y="48716"/>
                  <a:pt x="29684"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7" name="Oval 106"/>
          <p:cNvSpPr>
            <a:spLocks noChangeAspect="1"/>
          </p:cNvSpPr>
          <p:nvPr/>
        </p:nvSpPr>
        <p:spPr>
          <a:xfrm>
            <a:off x="7748238" y="282933"/>
            <a:ext cx="1128521" cy="1128521"/>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8" name="Oval 107"/>
          <p:cNvSpPr>
            <a:spLocks noChangeAspect="1"/>
          </p:cNvSpPr>
          <p:nvPr/>
        </p:nvSpPr>
        <p:spPr>
          <a:xfrm>
            <a:off x="8914718" y="749603"/>
            <a:ext cx="277280" cy="907992"/>
          </a:xfrm>
          <a:custGeom>
            <a:avLst/>
            <a:gdLst/>
            <a:ahLst/>
            <a:cxnLst/>
            <a:rect l="l" t="t" r="r" b="b"/>
            <a:pathLst>
              <a:path w="277280" h="907992">
                <a:moveTo>
                  <a:pt x="277280" y="0"/>
                </a:moveTo>
                <a:lnTo>
                  <a:pt x="277280" y="907992"/>
                </a:lnTo>
                <a:cubicBezTo>
                  <a:pt x="112021" y="824131"/>
                  <a:pt x="0" y="652146"/>
                  <a:pt x="0" y="453996"/>
                </a:cubicBezTo>
                <a:cubicBezTo>
                  <a:pt x="0" y="255847"/>
                  <a:pt x="112021" y="83861"/>
                  <a:pt x="277280"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9" name="Oval 108"/>
          <p:cNvSpPr>
            <a:spLocks noChangeAspect="1"/>
          </p:cNvSpPr>
          <p:nvPr/>
        </p:nvSpPr>
        <p:spPr>
          <a:xfrm>
            <a:off x="7590871" y="728498"/>
            <a:ext cx="969734" cy="969734"/>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0" name="Oval 109"/>
          <p:cNvSpPr>
            <a:spLocks noChangeAspect="1"/>
          </p:cNvSpPr>
          <p:nvPr/>
        </p:nvSpPr>
        <p:spPr>
          <a:xfrm>
            <a:off x="7470041" y="1326476"/>
            <a:ext cx="608190" cy="608190"/>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1" name="Oval 110"/>
          <p:cNvSpPr>
            <a:spLocks noChangeAspect="1"/>
          </p:cNvSpPr>
          <p:nvPr/>
        </p:nvSpPr>
        <p:spPr>
          <a:xfrm>
            <a:off x="7629941" y="5611427"/>
            <a:ext cx="738345" cy="738345"/>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2" name="Oval 111"/>
          <p:cNvSpPr>
            <a:spLocks noChangeAspect="1"/>
          </p:cNvSpPr>
          <p:nvPr/>
        </p:nvSpPr>
        <p:spPr>
          <a:xfrm>
            <a:off x="6972882" y="5242254"/>
            <a:ext cx="738345" cy="738345"/>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3" name="Oval 112"/>
          <p:cNvSpPr>
            <a:spLocks noChangeAspect="1"/>
          </p:cNvSpPr>
          <p:nvPr/>
        </p:nvSpPr>
        <p:spPr>
          <a:xfrm>
            <a:off x="7494454" y="4928166"/>
            <a:ext cx="738345" cy="738345"/>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4" name="Oval 113"/>
          <p:cNvSpPr>
            <a:spLocks noChangeAspect="1"/>
          </p:cNvSpPr>
          <p:nvPr/>
        </p:nvSpPr>
        <p:spPr>
          <a:xfrm>
            <a:off x="8229034" y="5666511"/>
            <a:ext cx="605634" cy="605634"/>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5" name="Oval 114"/>
          <p:cNvSpPr>
            <a:spLocks noChangeAspect="1"/>
          </p:cNvSpPr>
          <p:nvPr/>
        </p:nvSpPr>
        <p:spPr>
          <a:xfrm>
            <a:off x="8078231" y="4097842"/>
            <a:ext cx="553549" cy="553549"/>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6" name="Oval 115"/>
          <p:cNvSpPr>
            <a:spLocks noChangeAspect="1"/>
          </p:cNvSpPr>
          <p:nvPr/>
        </p:nvSpPr>
        <p:spPr>
          <a:xfrm>
            <a:off x="8411816" y="5057878"/>
            <a:ext cx="553549" cy="553549"/>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7" name="Oval 116"/>
          <p:cNvSpPr>
            <a:spLocks noChangeAspect="1"/>
          </p:cNvSpPr>
          <p:nvPr/>
        </p:nvSpPr>
        <p:spPr>
          <a:xfrm>
            <a:off x="8688590" y="4790335"/>
            <a:ext cx="503408" cy="553550"/>
          </a:xfrm>
          <a:custGeom>
            <a:avLst/>
            <a:gdLst/>
            <a:ahLst/>
            <a:cxnLst/>
            <a:rect l="l" t="t" r="r" b="b"/>
            <a:pathLst>
              <a:path w="503408" h="553550">
                <a:moveTo>
                  <a:pt x="276775" y="0"/>
                </a:moveTo>
                <a:cubicBezTo>
                  <a:pt x="370698" y="0"/>
                  <a:pt x="453694" y="46784"/>
                  <a:pt x="503408" y="118545"/>
                </a:cubicBezTo>
                <a:lnTo>
                  <a:pt x="503408" y="435005"/>
                </a:lnTo>
                <a:cubicBezTo>
                  <a:pt x="453694" y="506767"/>
                  <a:pt x="370698" y="553550"/>
                  <a:pt x="276775" y="553550"/>
                </a:cubicBezTo>
                <a:cubicBezTo>
                  <a:pt x="123916" y="553550"/>
                  <a:pt x="0" y="429634"/>
                  <a:pt x="0" y="276775"/>
                </a:cubicBezTo>
                <a:cubicBezTo>
                  <a:pt x="0" y="123916"/>
                  <a:pt x="123916" y="0"/>
                  <a:pt x="276775"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09442" y="675724"/>
            <a:ext cx="7125113" cy="924475"/>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009443" y="1807361"/>
            <a:ext cx="7125112" cy="405143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437344" y="5951810"/>
            <a:ext cx="2133600" cy="365125"/>
          </a:xfrm>
          <a:prstGeom prst="rect">
            <a:avLst/>
          </a:prstGeom>
        </p:spPr>
        <p:txBody>
          <a:bodyPr vert="horz" lIns="91440" tIns="45720" rIns="91440" bIns="45720" rtlCol="0" anchor="b"/>
          <a:lstStyle>
            <a:lvl1pPr algn="r">
              <a:defRPr sz="900">
                <a:solidFill>
                  <a:schemeClr val="tx1">
                    <a:tint val="75000"/>
                  </a:schemeClr>
                </a:solidFill>
              </a:defRPr>
            </a:lvl1pPr>
          </a:lstStyle>
          <a:p>
            <a:fld id="{C7E1087F-F64C-4728-A8A8-FFEB365A2F87}" type="datetimeFigureOut">
              <a:rPr lang="en-US" smtClean="0"/>
              <a:pPr/>
              <a:t>1/3/2026</a:t>
            </a:fld>
            <a:endParaRPr lang="en-US"/>
          </a:p>
        </p:txBody>
      </p:sp>
      <p:sp>
        <p:nvSpPr>
          <p:cNvPr id="5" name="Footer Placeholder 4"/>
          <p:cNvSpPr>
            <a:spLocks noGrp="1"/>
          </p:cNvSpPr>
          <p:nvPr>
            <p:ph type="ftr" sz="quarter" idx="3"/>
          </p:nvPr>
        </p:nvSpPr>
        <p:spPr>
          <a:xfrm>
            <a:off x="1180945" y="5951810"/>
            <a:ext cx="5256399" cy="365125"/>
          </a:xfrm>
          <a:prstGeom prst="rect">
            <a:avLst/>
          </a:prstGeom>
        </p:spPr>
        <p:txBody>
          <a:bodyPr vert="horz" lIns="91440" tIns="45720" rIns="91440" bIns="45720" rtlCol="0" anchor="b"/>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72658" y="5951810"/>
            <a:ext cx="608287" cy="365125"/>
          </a:xfrm>
          <a:prstGeom prst="rect">
            <a:avLst/>
          </a:prstGeom>
        </p:spPr>
        <p:txBody>
          <a:bodyPr vert="horz" lIns="91440" tIns="45720" rIns="91440" bIns="45720" rtlCol="0" anchor="b"/>
          <a:lstStyle>
            <a:lvl1pPr algn="l">
              <a:defRPr sz="1800">
                <a:solidFill>
                  <a:schemeClr val="tx1">
                    <a:tint val="75000"/>
                  </a:schemeClr>
                </a:solidFill>
              </a:defRPr>
            </a:lvl1pPr>
          </a:lstStyle>
          <a:p>
            <a:fld id="{3B0E840B-C960-4776-B31D-AF511627CE97}" type="slidenum">
              <a:rPr lang="en-US" smtClean="0"/>
              <a:pPr/>
              <a:t>‹#›</a:t>
            </a:fld>
            <a:endParaRPr lang="en-US"/>
          </a:p>
        </p:txBody>
      </p:sp>
      <p:sp>
        <p:nvSpPr>
          <p:cNvPr id="55" name="Oval 54"/>
          <p:cNvSpPr>
            <a:spLocks noChangeAspect="1"/>
          </p:cNvSpPr>
          <p:nvPr/>
        </p:nvSpPr>
        <p:spPr>
          <a:xfrm>
            <a:off x="1583172" y="5454223"/>
            <a:ext cx="1909234" cy="1468668"/>
          </a:xfrm>
          <a:custGeom>
            <a:avLst/>
            <a:gdLst/>
            <a:ahLst/>
            <a:cxnLst/>
            <a:rect l="l" t="t" r="r" b="b"/>
            <a:pathLst>
              <a:path w="1909234" h="1468668">
                <a:moveTo>
                  <a:pt x="954617" y="0"/>
                </a:moveTo>
                <a:cubicBezTo>
                  <a:pt x="1481837" y="0"/>
                  <a:pt x="1909234" y="427397"/>
                  <a:pt x="1909234" y="954617"/>
                </a:cubicBezTo>
                <a:cubicBezTo>
                  <a:pt x="1909234" y="1144075"/>
                  <a:pt x="1854043" y="1320642"/>
                  <a:pt x="1758159" y="1468668"/>
                </a:cubicBezTo>
                <a:lnTo>
                  <a:pt x="151075" y="1468668"/>
                </a:lnTo>
                <a:cubicBezTo>
                  <a:pt x="55192" y="1320642"/>
                  <a:pt x="0" y="1144075"/>
                  <a:pt x="0" y="954617"/>
                </a:cubicBezTo>
                <a:cubicBezTo>
                  <a:pt x="0" y="427397"/>
                  <a:pt x="427397" y="0"/>
                  <a:pt x="954617"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57" name="Oval 56"/>
          <p:cNvSpPr>
            <a:spLocks noChangeAspect="1"/>
          </p:cNvSpPr>
          <p:nvPr/>
        </p:nvSpPr>
        <p:spPr>
          <a:xfrm>
            <a:off x="8570944" y="3382942"/>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58" name="Oval 57"/>
          <p:cNvSpPr>
            <a:spLocks noChangeAspect="1"/>
          </p:cNvSpPr>
          <p:nvPr/>
        </p:nvSpPr>
        <p:spPr>
          <a:xfrm>
            <a:off x="8398204" y="3536097"/>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59" name="Oval 58"/>
          <p:cNvSpPr>
            <a:spLocks noChangeAspect="1"/>
          </p:cNvSpPr>
          <p:nvPr/>
        </p:nvSpPr>
        <p:spPr>
          <a:xfrm>
            <a:off x="8608408" y="3688497"/>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60" name="Oval 59"/>
          <p:cNvSpPr>
            <a:spLocks noChangeAspect="1"/>
          </p:cNvSpPr>
          <p:nvPr/>
        </p:nvSpPr>
        <p:spPr>
          <a:xfrm>
            <a:off x="154676" y="2698928"/>
            <a:ext cx="467627" cy="467627"/>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61" name="Oval 60"/>
          <p:cNvSpPr>
            <a:spLocks noChangeAspect="1"/>
          </p:cNvSpPr>
          <p:nvPr/>
        </p:nvSpPr>
        <p:spPr>
          <a:xfrm>
            <a:off x="474208" y="3166555"/>
            <a:ext cx="458770" cy="458770"/>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62" name="Oval 61"/>
          <p:cNvSpPr>
            <a:spLocks noChangeAspect="1"/>
          </p:cNvSpPr>
          <p:nvPr/>
        </p:nvSpPr>
        <p:spPr>
          <a:xfrm>
            <a:off x="270258" y="3382942"/>
            <a:ext cx="352045" cy="352045"/>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63" name="Oval 62"/>
          <p:cNvSpPr>
            <a:spLocks noChangeAspect="1"/>
          </p:cNvSpPr>
          <p:nvPr/>
        </p:nvSpPr>
        <p:spPr>
          <a:xfrm>
            <a:off x="-86601" y="2581479"/>
            <a:ext cx="1360441" cy="1909234"/>
          </a:xfrm>
          <a:custGeom>
            <a:avLst/>
            <a:gdLst/>
            <a:ahLst/>
            <a:cxnLst/>
            <a:rect l="l" t="t" r="r" b="b"/>
            <a:pathLst>
              <a:path w="1360441" h="1909234">
                <a:moveTo>
                  <a:pt x="405824" y="0"/>
                </a:moveTo>
                <a:cubicBezTo>
                  <a:pt x="933044" y="0"/>
                  <a:pt x="1360441" y="427397"/>
                  <a:pt x="1360441" y="954617"/>
                </a:cubicBezTo>
                <a:cubicBezTo>
                  <a:pt x="1360441" y="1481837"/>
                  <a:pt x="933044" y="1909234"/>
                  <a:pt x="405824" y="1909234"/>
                </a:cubicBezTo>
                <a:cubicBezTo>
                  <a:pt x="260527" y="1909234"/>
                  <a:pt x="122812" y="1876773"/>
                  <a:pt x="0" y="1817719"/>
                </a:cubicBezTo>
                <a:lnTo>
                  <a:pt x="0" y="91515"/>
                </a:lnTo>
                <a:cubicBezTo>
                  <a:pt x="122812" y="32461"/>
                  <a:pt x="260527" y="0"/>
                  <a:pt x="405824"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64" name="Oval 63"/>
          <p:cNvSpPr>
            <a:spLocks noChangeAspect="1"/>
          </p:cNvSpPr>
          <p:nvPr/>
        </p:nvSpPr>
        <p:spPr>
          <a:xfrm>
            <a:off x="6173123" y="2395416"/>
            <a:ext cx="1218253" cy="1218253"/>
          </a:xfrm>
          <a:prstGeom prst="ellipse">
            <a:avLst/>
          </a:prstGeom>
          <a:solidFill>
            <a:schemeClr val="tx2">
              <a:lumMod val="75000"/>
              <a:alpha val="10000"/>
            </a:schemeClr>
          </a:solidFill>
          <a:ln w="177800" cap="rnd" cmpd="sng" algn="ctr">
            <a:solidFill>
              <a:schemeClr val="tx2">
                <a:lumMod val="60000"/>
                <a:lumOff val="40000"/>
                <a:alpha val="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Tree>
  </p:cSld>
  <p:clrMap bg1="dk1" tx1="lt1" bg2="dk2" tx2="lt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txStyles>
    <p:titleStyle>
      <a:lvl1pPr algn="l" defTabSz="457200" rtl="0" eaLnBrk="1" latinLnBrk="0" hangingPunct="1">
        <a:spcBef>
          <a:spcPct val="0"/>
        </a:spcBef>
        <a:buNone/>
        <a:defRPr sz="3200" kern="1200">
          <a:solidFill>
            <a:schemeClr val="tx1"/>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tx2"/>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tx2"/>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tx2"/>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wmf"/></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gif"/></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notesSlide" Target="../notesSlides/notesSlide28.xml"/><Relationship Id="rId3" Type="http://schemas.microsoft.com/office/2007/relationships/media" Target="../media/media2.mp3"/><Relationship Id="rId7"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5" Type="http://schemas.microsoft.com/office/2007/relationships/media" Target="../media/media3.mp3"/><Relationship Id="rId10" Type="http://schemas.openxmlformats.org/officeDocument/2006/relationships/image" Target="../media/image32.png"/><Relationship Id="rId4" Type="http://schemas.openxmlformats.org/officeDocument/2006/relationships/audio" Target="../media/media2.mp3"/><Relationship Id="rId9" Type="http://schemas.openxmlformats.org/officeDocument/2006/relationships/image" Target="../media/image31.jpeg"/></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emf"/><Relationship Id="rId4" Type="http://schemas.openxmlformats.org/officeDocument/2006/relationships/oleObject" Target="../embeddings/oleObject2.bin"/></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jpeg"/></Relationships>
</file>

<file path=ppt/slides/_rels/slide3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8.jpe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4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4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hyperlink" Target="https://groups.google.com/forum/#!forum/sara-list"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gif"/></Relationships>
</file>

<file path=ppt/slides/_rels/slide6.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9.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09442" y="2286000"/>
            <a:ext cx="7117180" cy="1470025"/>
          </a:xfrm>
        </p:spPr>
        <p:txBody>
          <a:bodyPr/>
          <a:lstStyle/>
          <a:p>
            <a:pPr algn="ctr"/>
            <a:br>
              <a:rPr lang="en-US" dirty="0"/>
            </a:br>
            <a:r>
              <a:rPr lang="en-US" dirty="0"/>
              <a:t>Introduction to</a:t>
            </a:r>
            <a:br>
              <a:rPr lang="en-US" dirty="0"/>
            </a:br>
            <a:r>
              <a:rPr lang="en-US" dirty="0"/>
              <a:t>Radio Astronomy </a:t>
            </a:r>
            <a:br>
              <a:rPr lang="en-US" dirty="0"/>
            </a:br>
            <a:r>
              <a:rPr lang="en-US" dirty="0"/>
              <a:t>and it’s Effects on our Daily Living…</a:t>
            </a:r>
          </a:p>
        </p:txBody>
      </p:sp>
    </p:spTree>
    <p:extLst>
      <p:ext uri="{BB962C8B-B14F-4D97-AF65-F5344CB8AC3E}">
        <p14:creationId xmlns:p14="http://schemas.microsoft.com/office/powerpoint/2010/main" val="3442302925"/>
      </p:ext>
    </p:extLst>
  </p:cSld>
  <p:clrMapOvr>
    <a:masterClrMapping/>
  </p:clrMapOvr>
  <mc:AlternateContent xmlns:mc="http://schemas.openxmlformats.org/markup-compatibility/2006" xmlns:p14="http://schemas.microsoft.com/office/powerpoint/2010/main">
    <mc:Choice Requires="p14">
      <p:transition spd="slow" p14:dur="2000" advTm="21878"/>
    </mc:Choice>
    <mc:Fallback xmlns="">
      <p:transition spd="slow" advTm="21878"/>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3245" y="675724"/>
            <a:ext cx="7372555" cy="924475"/>
          </a:xfrm>
        </p:spPr>
        <p:txBody>
          <a:bodyPr/>
          <a:lstStyle/>
          <a:p>
            <a:pPr algn="ctr"/>
            <a:r>
              <a:rPr lang="en-US" dirty="0"/>
              <a:t>Radio Galaxy Cygnus A</a:t>
            </a:r>
          </a:p>
        </p:txBody>
      </p:sp>
      <p:pic>
        <p:nvPicPr>
          <p:cNvPr id="8" name="Picture 7">
            <a:extLst>
              <a:ext uri="{FF2B5EF4-FFF2-40B4-BE49-F238E27FC236}">
                <a16:creationId xmlns:a16="http://schemas.microsoft.com/office/drawing/2014/main" id="{467E2EA9-84F5-05D0-B91D-4393BB609589}"/>
              </a:ext>
            </a:extLst>
          </p:cNvPr>
          <p:cNvPicPr>
            <a:picLocks noChangeAspect="1"/>
          </p:cNvPicPr>
          <p:nvPr/>
        </p:nvPicPr>
        <p:blipFill>
          <a:blip r:embed="rId3"/>
          <a:stretch>
            <a:fillRect/>
          </a:stretch>
        </p:blipFill>
        <p:spPr>
          <a:xfrm>
            <a:off x="0" y="1752600"/>
            <a:ext cx="9144000" cy="4090737"/>
          </a:xfrm>
          <a:prstGeom prst="rect">
            <a:avLst/>
          </a:prstGeom>
        </p:spPr>
      </p:pic>
    </p:spTree>
    <p:extLst>
      <p:ext uri="{BB962C8B-B14F-4D97-AF65-F5344CB8AC3E}">
        <p14:creationId xmlns:p14="http://schemas.microsoft.com/office/powerpoint/2010/main" val="758115387"/>
      </p:ext>
    </p:extLst>
  </p:cSld>
  <p:clrMapOvr>
    <a:masterClrMapping/>
  </p:clrMapOvr>
  <mc:AlternateContent xmlns:mc="http://schemas.openxmlformats.org/markup-compatibility/2006" xmlns:p14="http://schemas.microsoft.com/office/powerpoint/2010/main">
    <mc:Choice Requires="p14">
      <p:transition spd="slow" p14:dur="2000" advTm="18599"/>
    </mc:Choice>
    <mc:Fallback xmlns="">
      <p:transition spd="slow" advTm="18599"/>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2400" y="-1"/>
            <a:ext cx="9446510" cy="6889655"/>
          </a:xfrm>
        </p:spPr>
      </p:pic>
    </p:spTree>
    <p:extLst>
      <p:ext uri="{BB962C8B-B14F-4D97-AF65-F5344CB8AC3E}">
        <p14:creationId xmlns:p14="http://schemas.microsoft.com/office/powerpoint/2010/main" val="1407237342"/>
      </p:ext>
    </p:extLst>
  </p:cSld>
  <p:clrMapOvr>
    <a:masterClrMapping/>
  </p:clrMapOvr>
  <mc:AlternateContent xmlns:mc="http://schemas.openxmlformats.org/markup-compatibility/2006" xmlns:p14="http://schemas.microsoft.com/office/powerpoint/2010/main">
    <mc:Choice Requires="p14">
      <p:transition spd="slow" p14:dur="2000" advTm="42057"/>
    </mc:Choice>
    <mc:Fallback xmlns="">
      <p:transition spd="slow" advTm="42057"/>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9442" y="675724"/>
            <a:ext cx="7125113" cy="5648876"/>
          </a:xfrm>
        </p:spPr>
        <p:txBody>
          <a:bodyPr/>
          <a:lstStyle/>
          <a:p>
            <a:pPr algn="ctr"/>
            <a:r>
              <a:rPr lang="en-US" dirty="0"/>
              <a:t>What the professionals use</a:t>
            </a:r>
          </a:p>
        </p:txBody>
      </p:sp>
    </p:spTree>
    <p:extLst>
      <p:ext uri="{BB962C8B-B14F-4D97-AF65-F5344CB8AC3E}">
        <p14:creationId xmlns:p14="http://schemas.microsoft.com/office/powerpoint/2010/main" val="2937760249"/>
      </p:ext>
    </p:extLst>
  </p:cSld>
  <p:clrMapOvr>
    <a:masterClrMapping/>
  </p:clrMapOvr>
  <mc:AlternateContent xmlns:mc="http://schemas.openxmlformats.org/markup-compatibility/2006" xmlns:p14="http://schemas.microsoft.com/office/powerpoint/2010/main">
    <mc:Choice Requires="p14">
      <p:transition spd="slow" p14:dur="2000" advTm="19461"/>
    </mc:Choice>
    <mc:Fallback xmlns="">
      <p:transition spd="slow" advTm="19461"/>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2754" y="0"/>
            <a:ext cx="10099438" cy="6858000"/>
          </a:xfrm>
        </p:spPr>
      </p:pic>
      <p:sp>
        <p:nvSpPr>
          <p:cNvPr id="5" name="TextBox 4"/>
          <p:cNvSpPr txBox="1"/>
          <p:nvPr/>
        </p:nvSpPr>
        <p:spPr>
          <a:xfrm>
            <a:off x="5791200" y="152400"/>
            <a:ext cx="3886200" cy="369332"/>
          </a:xfrm>
          <a:prstGeom prst="rect">
            <a:avLst/>
          </a:prstGeom>
          <a:noFill/>
        </p:spPr>
        <p:txBody>
          <a:bodyPr wrap="square" rtlCol="0">
            <a:spAutoFit/>
          </a:bodyPr>
          <a:lstStyle/>
          <a:p>
            <a:r>
              <a:rPr lang="en-US" dirty="0"/>
              <a:t>Image courtesy of NRAO/AUI</a:t>
            </a:r>
          </a:p>
        </p:txBody>
      </p:sp>
    </p:spTree>
    <p:extLst>
      <p:ext uri="{BB962C8B-B14F-4D97-AF65-F5344CB8AC3E}">
        <p14:creationId xmlns:p14="http://schemas.microsoft.com/office/powerpoint/2010/main" val="1825002612"/>
      </p:ext>
    </p:extLst>
  </p:cSld>
  <p:clrMapOvr>
    <a:masterClrMapping/>
  </p:clrMapOvr>
  <mc:AlternateContent xmlns:mc="http://schemas.openxmlformats.org/markup-compatibility/2006" xmlns:p14="http://schemas.microsoft.com/office/powerpoint/2010/main">
    <mc:Choice Requires="p14">
      <p:transition spd="slow" p14:dur="2000" advTm="36675"/>
    </mc:Choice>
    <mc:Fallback xmlns="">
      <p:transition spd="slow" advTm="36675"/>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VLA</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9705" y="4038600"/>
            <a:ext cx="7593328" cy="2651919"/>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88336" y="7749"/>
            <a:ext cx="6455664" cy="4352544"/>
          </a:xfrm>
          <a:prstGeom prst="rect">
            <a:avLst/>
          </a:prstGeom>
        </p:spPr>
      </p:pic>
    </p:spTree>
    <p:extLst>
      <p:ext uri="{BB962C8B-B14F-4D97-AF65-F5344CB8AC3E}">
        <p14:creationId xmlns:p14="http://schemas.microsoft.com/office/powerpoint/2010/main" val="1477882381"/>
      </p:ext>
    </p:extLst>
  </p:cSld>
  <p:clrMapOvr>
    <a:masterClrMapping/>
  </p:clrMapOvr>
  <mc:AlternateContent xmlns:mc="http://schemas.openxmlformats.org/markup-compatibility/2006" xmlns:p14="http://schemas.microsoft.com/office/powerpoint/2010/main">
    <mc:Choice Requires="p14">
      <p:transition spd="slow" p14:dur="2000" advTm="56528"/>
    </mc:Choice>
    <mc:Fallback xmlns="">
      <p:transition spd="slow" advTm="56528"/>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1" y="228600"/>
            <a:ext cx="3581400" cy="1600200"/>
          </a:xfrm>
        </p:spPr>
        <p:txBody>
          <a:bodyPr/>
          <a:lstStyle/>
          <a:p>
            <a:pPr algn="ctr"/>
            <a:r>
              <a:rPr lang="en-US" dirty="0"/>
              <a:t>Event</a:t>
            </a:r>
            <a:br>
              <a:rPr lang="en-US" dirty="0"/>
            </a:br>
            <a:r>
              <a:rPr lang="en-US" dirty="0"/>
              <a:t>Horizon</a:t>
            </a:r>
            <a:br>
              <a:rPr lang="en-US" dirty="0"/>
            </a:br>
            <a:r>
              <a:rPr lang="en-US" dirty="0"/>
              <a:t>Telescope</a:t>
            </a:r>
          </a:p>
        </p:txBody>
      </p:sp>
      <p:pic>
        <p:nvPicPr>
          <p:cNvPr id="9" name="Picture 8" descr="A picture containing universe, outer space, astronomy, astronomical object&#10;&#10;Description automatically generated">
            <a:extLst>
              <a:ext uri="{FF2B5EF4-FFF2-40B4-BE49-F238E27FC236}">
                <a16:creationId xmlns:a16="http://schemas.microsoft.com/office/drawing/2014/main" id="{B07EFCD2-E6D5-EAD5-0154-F0D00DF9CF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9144" y="9144"/>
            <a:ext cx="5324856" cy="5324856"/>
          </a:xfrm>
          <a:prstGeom prst="rect">
            <a:avLst/>
          </a:prstGeom>
        </p:spPr>
      </p:pic>
      <p:pic>
        <p:nvPicPr>
          <p:cNvPr id="10" name="Picture 9" descr="A star in the background&#10;&#10;Description automatically generated">
            <a:extLst>
              <a:ext uri="{FF2B5EF4-FFF2-40B4-BE49-F238E27FC236}">
                <a16:creationId xmlns:a16="http://schemas.microsoft.com/office/drawing/2014/main" id="{873217DC-16A0-0C02-0DDB-2A0A4034A4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17" y="2620525"/>
            <a:ext cx="3619500" cy="2713475"/>
          </a:xfrm>
          <a:prstGeom prst="rect">
            <a:avLst/>
          </a:prstGeom>
        </p:spPr>
      </p:pic>
      <p:sp>
        <p:nvSpPr>
          <p:cNvPr id="11" name="TextBox 10">
            <a:extLst>
              <a:ext uri="{FF2B5EF4-FFF2-40B4-BE49-F238E27FC236}">
                <a16:creationId xmlns:a16="http://schemas.microsoft.com/office/drawing/2014/main" id="{A11EF5CB-F52F-B10F-2E83-B78C8224453C}"/>
              </a:ext>
            </a:extLst>
          </p:cNvPr>
          <p:cNvSpPr txBox="1"/>
          <p:nvPr/>
        </p:nvSpPr>
        <p:spPr>
          <a:xfrm>
            <a:off x="51817" y="5562600"/>
            <a:ext cx="3619500" cy="369332"/>
          </a:xfrm>
          <a:prstGeom prst="rect">
            <a:avLst/>
          </a:prstGeom>
          <a:noFill/>
        </p:spPr>
        <p:txBody>
          <a:bodyPr wrap="square" rtlCol="0">
            <a:spAutoFit/>
          </a:bodyPr>
          <a:lstStyle/>
          <a:p>
            <a:pPr algn="ctr"/>
            <a:r>
              <a:rPr lang="en-US" dirty="0"/>
              <a:t>M82</a:t>
            </a:r>
          </a:p>
        </p:txBody>
      </p:sp>
      <p:sp>
        <p:nvSpPr>
          <p:cNvPr id="13" name="TextBox 12">
            <a:extLst>
              <a:ext uri="{FF2B5EF4-FFF2-40B4-BE49-F238E27FC236}">
                <a16:creationId xmlns:a16="http://schemas.microsoft.com/office/drawing/2014/main" id="{6D713512-CE57-A34D-B0C1-29F8F13E5DB8}"/>
              </a:ext>
            </a:extLst>
          </p:cNvPr>
          <p:cNvSpPr txBox="1"/>
          <p:nvPr/>
        </p:nvSpPr>
        <p:spPr>
          <a:xfrm>
            <a:off x="3819144" y="5562600"/>
            <a:ext cx="5273039" cy="369332"/>
          </a:xfrm>
          <a:prstGeom prst="rect">
            <a:avLst/>
          </a:prstGeom>
          <a:noFill/>
        </p:spPr>
        <p:txBody>
          <a:bodyPr wrap="square" rtlCol="0">
            <a:spAutoFit/>
          </a:bodyPr>
          <a:lstStyle/>
          <a:p>
            <a:pPr algn="ctr"/>
            <a:r>
              <a:rPr lang="en-US" dirty="0"/>
              <a:t>Sagittarius A*</a:t>
            </a:r>
          </a:p>
        </p:txBody>
      </p:sp>
    </p:spTree>
    <p:extLst>
      <p:ext uri="{BB962C8B-B14F-4D97-AF65-F5344CB8AC3E}">
        <p14:creationId xmlns:p14="http://schemas.microsoft.com/office/powerpoint/2010/main" val="4042357466"/>
      </p:ext>
    </p:extLst>
  </p:cSld>
  <p:clrMapOvr>
    <a:masterClrMapping/>
  </p:clrMapOvr>
  <mc:AlternateContent xmlns:mc="http://schemas.openxmlformats.org/markup-compatibility/2006" xmlns:p14="http://schemas.microsoft.com/office/powerpoint/2010/main">
    <mc:Choice Requires="p14">
      <p:transition spd="slow" p14:dur="2000" advTm="55144"/>
    </mc:Choice>
    <mc:Fallback xmlns="">
      <p:transition spd="slow" advTm="55144"/>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34D66-12F7-E1CD-88AC-8F7826443442}"/>
              </a:ext>
            </a:extLst>
          </p:cNvPr>
          <p:cNvSpPr>
            <a:spLocks noGrp="1"/>
          </p:cNvSpPr>
          <p:nvPr>
            <p:ph type="title"/>
          </p:nvPr>
        </p:nvSpPr>
        <p:spPr/>
        <p:txBody>
          <a:bodyPr/>
          <a:lstStyle/>
          <a:p>
            <a:r>
              <a:rPr lang="en-US" dirty="0"/>
              <a:t>What do </a:t>
            </a:r>
            <a:r>
              <a:rPr lang="en-US"/>
              <a:t>the amateurs use?</a:t>
            </a:r>
            <a:endParaRPr lang="en-US" dirty="0"/>
          </a:p>
        </p:txBody>
      </p:sp>
    </p:spTree>
    <p:extLst>
      <p:ext uri="{BB962C8B-B14F-4D97-AF65-F5344CB8AC3E}">
        <p14:creationId xmlns:p14="http://schemas.microsoft.com/office/powerpoint/2010/main" val="24986118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E74CA-B974-421B-AAE8-BEEF8667AEB6}"/>
              </a:ext>
            </a:extLst>
          </p:cNvPr>
          <p:cNvSpPr>
            <a:spLocks noGrp="1"/>
          </p:cNvSpPr>
          <p:nvPr>
            <p:ph type="title"/>
          </p:nvPr>
        </p:nvSpPr>
        <p:spPr/>
        <p:txBody>
          <a:bodyPr/>
          <a:lstStyle/>
          <a:p>
            <a:r>
              <a:rPr lang="en-US" dirty="0"/>
              <a:t>Eyepieces…</a:t>
            </a:r>
          </a:p>
        </p:txBody>
      </p:sp>
      <p:sp>
        <p:nvSpPr>
          <p:cNvPr id="3" name="Content Placeholder 2">
            <a:extLst>
              <a:ext uri="{FF2B5EF4-FFF2-40B4-BE49-F238E27FC236}">
                <a16:creationId xmlns:a16="http://schemas.microsoft.com/office/drawing/2014/main" id="{9F173FB0-6D8B-453C-AC81-76574517BF82}"/>
              </a:ext>
            </a:extLst>
          </p:cNvPr>
          <p:cNvSpPr>
            <a:spLocks noGrp="1"/>
          </p:cNvSpPr>
          <p:nvPr>
            <p:ph idx="1"/>
          </p:nvPr>
        </p:nvSpPr>
        <p:spPr/>
        <p:txBody>
          <a:bodyPr/>
          <a:lstStyle/>
          <a:p>
            <a:endParaRPr lang="en-US" dirty="0"/>
          </a:p>
          <a:p>
            <a:endParaRPr lang="en-US" dirty="0"/>
          </a:p>
          <a:p>
            <a:endParaRPr lang="en-US" dirty="0"/>
          </a:p>
          <a:p>
            <a:endParaRPr lang="en-US" dirty="0"/>
          </a:p>
          <a:p>
            <a:endParaRPr lang="en-US" dirty="0"/>
          </a:p>
        </p:txBody>
      </p:sp>
      <p:graphicFrame>
        <p:nvGraphicFramePr>
          <p:cNvPr id="4" name="Object 3">
            <a:extLst>
              <a:ext uri="{FF2B5EF4-FFF2-40B4-BE49-F238E27FC236}">
                <a16:creationId xmlns:a16="http://schemas.microsoft.com/office/drawing/2014/main" id="{BC0613F2-2DE9-438E-A240-6DFBBA1B6D55}"/>
              </a:ext>
            </a:extLst>
          </p:cNvPr>
          <p:cNvGraphicFramePr>
            <a:graphicFrameLocks noChangeAspect="1"/>
          </p:cNvGraphicFramePr>
          <p:nvPr/>
        </p:nvGraphicFramePr>
        <p:xfrm>
          <a:off x="680976" y="1934229"/>
          <a:ext cx="5257800" cy="1898850"/>
        </p:xfrm>
        <a:graphic>
          <a:graphicData uri="http://schemas.openxmlformats.org/presentationml/2006/ole">
            <mc:AlternateContent xmlns:mc="http://schemas.openxmlformats.org/markup-compatibility/2006">
              <mc:Choice xmlns:v="urn:schemas-microsoft-com:vml" Requires="v">
                <p:oleObj r:id="rId3" imgW="5802840" imgH="2095200" progId="">
                  <p:embed/>
                </p:oleObj>
              </mc:Choice>
              <mc:Fallback>
                <p:oleObj r:id="rId3" imgW="5802840" imgH="2095200" progId="">
                  <p:embed/>
                  <p:pic>
                    <p:nvPicPr>
                      <p:cNvPr id="4" name="Object 3">
                        <a:extLst>
                          <a:ext uri="{FF2B5EF4-FFF2-40B4-BE49-F238E27FC236}">
                            <a16:creationId xmlns:a16="http://schemas.microsoft.com/office/drawing/2014/main" id="{BC0613F2-2DE9-438E-A240-6DFBBA1B6D55}"/>
                          </a:ext>
                        </a:extLst>
                      </p:cNvPr>
                      <p:cNvPicPr/>
                      <p:nvPr/>
                    </p:nvPicPr>
                    <p:blipFill>
                      <a:blip r:embed="rId4"/>
                      <a:stretch>
                        <a:fillRect/>
                      </a:stretch>
                    </p:blipFill>
                    <p:spPr>
                      <a:xfrm>
                        <a:off x="680976" y="1934229"/>
                        <a:ext cx="5257800" cy="1898850"/>
                      </a:xfrm>
                      <a:prstGeom prst="rect">
                        <a:avLst/>
                      </a:prstGeom>
                    </p:spPr>
                  </p:pic>
                </p:oleObj>
              </mc:Fallback>
            </mc:AlternateContent>
          </a:graphicData>
        </a:graphic>
      </p:graphicFrame>
      <p:pic>
        <p:nvPicPr>
          <p:cNvPr id="5" name="Picture 2" descr="RSP1A">
            <a:extLst>
              <a:ext uri="{FF2B5EF4-FFF2-40B4-BE49-F238E27FC236}">
                <a16:creationId xmlns:a16="http://schemas.microsoft.com/office/drawing/2014/main" id="{8860C091-73CA-A8A8-5808-F6E5E1D7AE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09876" y="2752716"/>
            <a:ext cx="6096000" cy="4219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8150738"/>
      </p:ext>
    </p:extLst>
  </p:cSld>
  <p:clrMapOvr>
    <a:masterClrMapping/>
  </p:clrMapOvr>
  <mc:AlternateContent xmlns:mc="http://schemas.openxmlformats.org/markup-compatibility/2006" xmlns:p14="http://schemas.microsoft.com/office/powerpoint/2010/main">
    <mc:Choice Requires="p14">
      <p:transition spd="slow" p14:dur="2000" advTm="48744"/>
    </mc:Choice>
    <mc:Fallback xmlns="">
      <p:transition spd="slow" advTm="48744"/>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2325"/>
            <a:ext cx="9144000" cy="924475"/>
          </a:xfrm>
        </p:spPr>
        <p:txBody>
          <a:bodyPr/>
          <a:lstStyle/>
          <a:p>
            <a:pPr algn="ctr"/>
            <a:r>
              <a:rPr lang="en-US" dirty="0"/>
              <a:t>Radio Jove</a:t>
            </a:r>
            <a:br>
              <a:rPr lang="en-US" dirty="0"/>
            </a:br>
            <a:r>
              <a:rPr lang="en-US" dirty="0"/>
              <a:t>http://radiojove.gsfc.nasa.gov/</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1508765"/>
            <a:ext cx="5725663" cy="3880343"/>
          </a:xfrm>
          <a:prstGeom prst="rect">
            <a:avLst/>
          </a:prstGeom>
        </p:spPr>
      </p:pic>
      <p:pic>
        <p:nvPicPr>
          <p:cNvPr id="1026" name="Picture 2" descr="RSP1A">
            <a:extLst>
              <a:ext uri="{FF2B5EF4-FFF2-40B4-BE49-F238E27FC236}">
                <a16:creationId xmlns:a16="http://schemas.microsoft.com/office/drawing/2014/main" id="{BA7BD766-F93B-273B-3531-32C210C5C0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4456" y="3093428"/>
            <a:ext cx="3316559" cy="2295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5682505"/>
      </p:ext>
    </p:extLst>
  </p:cSld>
  <p:clrMapOvr>
    <a:masterClrMapping/>
  </p:clrMapOvr>
  <mc:AlternateContent xmlns:mc="http://schemas.openxmlformats.org/markup-compatibility/2006" xmlns:p14="http://schemas.microsoft.com/office/powerpoint/2010/main">
    <mc:Choice Requires="p14">
      <p:transition spd="slow" p14:dur="2000" advTm="107467"/>
    </mc:Choice>
    <mc:Fallback xmlns="">
      <p:transition spd="slow" advTm="107467"/>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SuperSID</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3124200"/>
            <a:ext cx="5257800" cy="3943350"/>
          </a:xfrm>
          <a:prstGeom prst="rect">
            <a:avLst/>
          </a:prstGeom>
        </p:spPr>
      </p:pic>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3854900" y="1219200"/>
            <a:ext cx="5277377" cy="4052888"/>
          </a:xfrm>
        </p:spPr>
      </p:pic>
    </p:spTree>
    <p:extLst>
      <p:ext uri="{BB962C8B-B14F-4D97-AF65-F5344CB8AC3E}">
        <p14:creationId xmlns:p14="http://schemas.microsoft.com/office/powerpoint/2010/main" val="1670505535"/>
      </p:ext>
    </p:extLst>
  </p:cSld>
  <p:clrMapOvr>
    <a:masterClrMapping/>
  </p:clrMapOvr>
  <mc:AlternateContent xmlns:mc="http://schemas.openxmlformats.org/markup-compatibility/2006" xmlns:p14="http://schemas.microsoft.com/office/powerpoint/2010/main">
    <mc:Choice Requires="p14">
      <p:transition spd="slow" p14:dur="2000" advTm="49972"/>
    </mc:Choice>
    <mc:Fallback xmlns="">
      <p:transition spd="slow" advTm="49972"/>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9442" y="675724"/>
            <a:ext cx="7125113" cy="5496476"/>
          </a:xfrm>
        </p:spPr>
        <p:txBody>
          <a:bodyPr/>
          <a:lstStyle/>
          <a:p>
            <a:pPr algn="ctr"/>
            <a:r>
              <a:rPr lang="en-US" dirty="0"/>
              <a:t>What does Radio Astronomy</a:t>
            </a:r>
            <a:br>
              <a:rPr lang="en-US" dirty="0"/>
            </a:br>
            <a:r>
              <a:rPr lang="en-US" dirty="0"/>
              <a:t>have over Optical?</a:t>
            </a:r>
          </a:p>
        </p:txBody>
      </p:sp>
    </p:spTree>
    <p:extLst>
      <p:ext uri="{BB962C8B-B14F-4D97-AF65-F5344CB8AC3E}">
        <p14:creationId xmlns:p14="http://schemas.microsoft.com/office/powerpoint/2010/main" val="2822752842"/>
      </p:ext>
    </p:extLst>
  </p:cSld>
  <p:clrMapOvr>
    <a:masterClrMapping/>
  </p:clrMapOvr>
  <mc:AlternateContent xmlns:mc="http://schemas.openxmlformats.org/markup-compatibility/2006" xmlns:p14="http://schemas.microsoft.com/office/powerpoint/2010/main">
    <mc:Choice Requires="p14">
      <p:transition spd="slow" p14:dur="2000" advTm="38380"/>
    </mc:Choice>
    <mc:Fallback xmlns="">
      <p:transition spd="slow" advTm="3838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grass, outdoor, field, furniture&#10;&#10;Description automatically generated">
            <a:extLst>
              <a:ext uri="{FF2B5EF4-FFF2-40B4-BE49-F238E27FC236}">
                <a16:creationId xmlns:a16="http://schemas.microsoft.com/office/drawing/2014/main" id="{0DCED0E2-699F-4CD2-8ACE-6B80323352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5274" y="1828801"/>
            <a:ext cx="5530126" cy="3276600"/>
          </a:xfrm>
          <a:prstGeom prst="rect">
            <a:avLst/>
          </a:prstGeom>
        </p:spPr>
      </p:pic>
      <p:pic>
        <p:nvPicPr>
          <p:cNvPr id="1026" name="Picture 2" descr="SCOPE IN A BOX">
            <a:extLst>
              <a:ext uri="{FF2B5EF4-FFF2-40B4-BE49-F238E27FC236}">
                <a16:creationId xmlns:a16="http://schemas.microsoft.com/office/drawing/2014/main" id="{B6BEC0FA-C49F-0EF9-DFAB-CF08F39F21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051" y="3743326"/>
            <a:ext cx="4076700" cy="29718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078C6D3-CD2A-47BD-A386-47CD5BCD2FA8}"/>
              </a:ext>
            </a:extLst>
          </p:cNvPr>
          <p:cNvSpPr>
            <a:spLocks noGrp="1"/>
          </p:cNvSpPr>
          <p:nvPr>
            <p:ph type="title"/>
          </p:nvPr>
        </p:nvSpPr>
        <p:spPr/>
        <p:txBody>
          <a:bodyPr/>
          <a:lstStyle/>
          <a:p>
            <a:r>
              <a:rPr lang="en-US" dirty="0"/>
              <a:t>Hydrogen Line</a:t>
            </a:r>
            <a:br>
              <a:rPr lang="en-US"/>
            </a:br>
            <a:r>
              <a:rPr lang="en-US" sz="2400"/>
              <a:t>http://wvurail</a:t>
            </a:r>
            <a:r>
              <a:rPr lang="en-US" sz="2400" dirty="0"/>
              <a:t>.org</a:t>
            </a:r>
            <a:endParaRPr lang="en-US" dirty="0"/>
          </a:p>
        </p:txBody>
      </p:sp>
      <p:pic>
        <p:nvPicPr>
          <p:cNvPr id="13" name="Picture 12" descr="A picture containing clock&#10;&#10;Description automatically generated">
            <a:extLst>
              <a:ext uri="{FF2B5EF4-FFF2-40B4-BE49-F238E27FC236}">
                <a16:creationId xmlns:a16="http://schemas.microsoft.com/office/drawing/2014/main" id="{8432AEBF-FF30-4D8A-9DE7-529D3D4E42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9649" y="3886200"/>
            <a:ext cx="5210827" cy="2971800"/>
          </a:xfrm>
          <a:prstGeom prst="rect">
            <a:avLst/>
          </a:prstGeom>
        </p:spPr>
      </p:pic>
    </p:spTree>
    <p:extLst>
      <p:ext uri="{BB962C8B-B14F-4D97-AF65-F5344CB8AC3E}">
        <p14:creationId xmlns:p14="http://schemas.microsoft.com/office/powerpoint/2010/main" val="2659220336"/>
      </p:ext>
    </p:extLst>
  </p:cSld>
  <p:clrMapOvr>
    <a:masterClrMapping/>
  </p:clrMapOvr>
  <mc:AlternateContent xmlns:mc="http://schemas.openxmlformats.org/markup-compatibility/2006" xmlns:p14="http://schemas.microsoft.com/office/powerpoint/2010/main">
    <mc:Choice Requires="p14">
      <p:transition spd="slow" p14:dur="2000" advTm="26984"/>
    </mc:Choice>
    <mc:Fallback xmlns="">
      <p:transition spd="slow" advTm="26984"/>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4EC58-BE8B-4CD6-8604-2C695EEB7DC3}"/>
              </a:ext>
            </a:extLst>
          </p:cNvPr>
          <p:cNvSpPr>
            <a:spLocks noGrp="1"/>
          </p:cNvSpPr>
          <p:nvPr>
            <p:ph type="title"/>
          </p:nvPr>
        </p:nvSpPr>
        <p:spPr>
          <a:xfrm>
            <a:off x="457200" y="417119"/>
            <a:ext cx="3505201" cy="1610276"/>
          </a:xfrm>
        </p:spPr>
        <p:txBody>
          <a:bodyPr/>
          <a:lstStyle/>
          <a:p>
            <a:r>
              <a:rPr lang="en-US" dirty="0"/>
              <a:t>Pulsar detection is possible.</a:t>
            </a:r>
          </a:p>
        </p:txBody>
      </p:sp>
      <p:pic>
        <p:nvPicPr>
          <p:cNvPr id="5" name="Content Placeholder 4">
            <a:extLst>
              <a:ext uri="{FF2B5EF4-FFF2-40B4-BE49-F238E27FC236}">
                <a16:creationId xmlns:a16="http://schemas.microsoft.com/office/drawing/2014/main" id="{249BE832-63B5-4A8D-8AA2-BB61B596FE9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122357" y="391076"/>
            <a:ext cx="4564443" cy="6085924"/>
          </a:xfrm>
        </p:spPr>
      </p:pic>
      <p:pic>
        <p:nvPicPr>
          <p:cNvPr id="7" name="Picture 6">
            <a:extLst>
              <a:ext uri="{FF2B5EF4-FFF2-40B4-BE49-F238E27FC236}">
                <a16:creationId xmlns:a16="http://schemas.microsoft.com/office/drawing/2014/main" id="{19B24909-FE41-4606-936C-FBC01E2326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2209801"/>
            <a:ext cx="3941594" cy="3733800"/>
          </a:xfrm>
          <a:prstGeom prst="rect">
            <a:avLst/>
          </a:prstGeom>
        </p:spPr>
      </p:pic>
    </p:spTree>
    <p:extLst>
      <p:ext uri="{BB962C8B-B14F-4D97-AF65-F5344CB8AC3E}">
        <p14:creationId xmlns:p14="http://schemas.microsoft.com/office/powerpoint/2010/main" val="2520069998"/>
      </p:ext>
    </p:extLst>
  </p:cSld>
  <p:clrMapOvr>
    <a:masterClrMapping/>
  </p:clrMapOvr>
  <mc:AlternateContent xmlns:mc="http://schemas.openxmlformats.org/markup-compatibility/2006" xmlns:p14="http://schemas.microsoft.com/office/powerpoint/2010/main">
    <mc:Choice Requires="p14">
      <p:transition spd="slow" p14:dur="2000" advTm="38034"/>
    </mc:Choice>
    <mc:Fallback xmlns="">
      <p:transition spd="slow" advTm="38034"/>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A71E1-EA2B-B3E0-70A3-060B13AE09BE}"/>
              </a:ext>
            </a:extLst>
          </p:cNvPr>
          <p:cNvSpPr>
            <a:spLocks noGrp="1"/>
          </p:cNvSpPr>
          <p:nvPr>
            <p:ph type="title"/>
          </p:nvPr>
        </p:nvSpPr>
        <p:spPr/>
        <p:txBody>
          <a:bodyPr/>
          <a:lstStyle/>
          <a:p>
            <a:r>
              <a:rPr lang="en-US" dirty="0"/>
              <a:t>Bigger toys…</a:t>
            </a:r>
          </a:p>
        </p:txBody>
      </p:sp>
      <p:pic>
        <p:nvPicPr>
          <p:cNvPr id="1026" name="Picture 2">
            <a:extLst>
              <a:ext uri="{FF2B5EF4-FFF2-40B4-BE49-F238E27FC236}">
                <a16:creationId xmlns:a16="http://schemas.microsoft.com/office/drawing/2014/main" id="{DD798630-23D6-09F1-3EEF-8679E71A1B7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2400" y="1717382"/>
            <a:ext cx="3416046" cy="512156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satellite dish in a field&#10;&#10;AI-generated content may be incorrect.">
            <a:extLst>
              <a:ext uri="{FF2B5EF4-FFF2-40B4-BE49-F238E27FC236}">
                <a16:creationId xmlns:a16="http://schemas.microsoft.com/office/drawing/2014/main" id="{71498945-2FA3-100F-F685-FF33998437D2}"/>
              </a:ext>
            </a:extLst>
          </p:cNvPr>
          <p:cNvPicPr>
            <a:picLocks noChangeAspect="1"/>
          </p:cNvPicPr>
          <p:nvPr/>
        </p:nvPicPr>
        <p:blipFill>
          <a:blip r:embed="rId4"/>
          <a:stretch>
            <a:fillRect/>
          </a:stretch>
        </p:blipFill>
        <p:spPr>
          <a:xfrm>
            <a:off x="4704805" y="3634309"/>
            <a:ext cx="4286795" cy="3204641"/>
          </a:xfrm>
          <a:prstGeom prst="rect">
            <a:avLst/>
          </a:prstGeom>
        </p:spPr>
      </p:pic>
    </p:spTree>
    <p:extLst>
      <p:ext uri="{BB962C8B-B14F-4D97-AF65-F5344CB8AC3E}">
        <p14:creationId xmlns:p14="http://schemas.microsoft.com/office/powerpoint/2010/main" val="38644164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C48B1-C3FC-1B89-3188-365F43B47433}"/>
              </a:ext>
            </a:extLst>
          </p:cNvPr>
          <p:cNvSpPr>
            <a:spLocks noGrp="1"/>
          </p:cNvSpPr>
          <p:nvPr>
            <p:ph type="title"/>
          </p:nvPr>
        </p:nvSpPr>
        <p:spPr>
          <a:xfrm>
            <a:off x="1009442" y="675724"/>
            <a:ext cx="7125113" cy="2600876"/>
          </a:xfrm>
        </p:spPr>
        <p:txBody>
          <a:bodyPr/>
          <a:lstStyle/>
          <a:p>
            <a:pPr algn="ctr"/>
            <a:r>
              <a:rPr lang="en-US" dirty="0"/>
              <a:t>What has radio astronomy added to our knowledge of our </a:t>
            </a:r>
            <a:r>
              <a:rPr lang="en-US" dirty="0" err="1"/>
              <a:t>univserse</a:t>
            </a:r>
            <a:r>
              <a:rPr lang="en-US" dirty="0"/>
              <a:t>?</a:t>
            </a:r>
          </a:p>
        </p:txBody>
      </p:sp>
    </p:spTree>
    <p:extLst>
      <p:ext uri="{BB962C8B-B14F-4D97-AF65-F5344CB8AC3E}">
        <p14:creationId xmlns:p14="http://schemas.microsoft.com/office/powerpoint/2010/main" val="29739814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tar in the background&#10;&#10;Description automatically generated">
            <a:extLst>
              <a:ext uri="{FF2B5EF4-FFF2-40B4-BE49-F238E27FC236}">
                <a16:creationId xmlns:a16="http://schemas.microsoft.com/office/drawing/2014/main" id="{F6D7DBF6-9176-4AC9-92CE-3A7D57A254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0623" y="1600199"/>
            <a:ext cx="6762750" cy="5069913"/>
          </a:xfrm>
          <a:prstGeom prst="rect">
            <a:avLst/>
          </a:prstGeom>
        </p:spPr>
      </p:pic>
      <p:sp>
        <p:nvSpPr>
          <p:cNvPr id="10" name="Title 1">
            <a:extLst>
              <a:ext uri="{FF2B5EF4-FFF2-40B4-BE49-F238E27FC236}">
                <a16:creationId xmlns:a16="http://schemas.microsoft.com/office/drawing/2014/main" id="{0F4EAFD7-5364-D452-55BE-0D46CE229DE0}"/>
              </a:ext>
            </a:extLst>
          </p:cNvPr>
          <p:cNvSpPr>
            <a:spLocks noGrp="1"/>
          </p:cNvSpPr>
          <p:nvPr>
            <p:ph type="title"/>
          </p:nvPr>
        </p:nvSpPr>
        <p:spPr>
          <a:xfrm>
            <a:off x="1009442" y="675724"/>
            <a:ext cx="7125113" cy="924475"/>
          </a:xfrm>
        </p:spPr>
        <p:txBody>
          <a:bodyPr/>
          <a:lstStyle/>
          <a:p>
            <a:pPr algn="ctr"/>
            <a:r>
              <a:rPr lang="en-US" dirty="0"/>
              <a:t>Imaging Black Holes</a:t>
            </a:r>
          </a:p>
        </p:txBody>
      </p:sp>
    </p:spTree>
  </p:cSld>
  <p:clrMapOvr>
    <a:masterClrMapping/>
  </p:clrMapOvr>
  <mc:AlternateContent xmlns:mc="http://schemas.openxmlformats.org/markup-compatibility/2006" xmlns:p14="http://schemas.microsoft.com/office/powerpoint/2010/main">
    <mc:Choice Requires="p14">
      <p:transition spd="slow" p14:dur="2000" advTm="53812"/>
    </mc:Choice>
    <mc:Fallback xmlns="">
      <p:transition spd="slow" advTm="53812"/>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67E2EA9-84F5-05D0-B91D-4393BB609589}"/>
              </a:ext>
            </a:extLst>
          </p:cNvPr>
          <p:cNvPicPr>
            <a:picLocks noChangeAspect="1"/>
          </p:cNvPicPr>
          <p:nvPr/>
        </p:nvPicPr>
        <p:blipFill>
          <a:blip r:embed="rId3"/>
          <a:stretch>
            <a:fillRect/>
          </a:stretch>
        </p:blipFill>
        <p:spPr>
          <a:xfrm>
            <a:off x="0" y="1752600"/>
            <a:ext cx="9144000" cy="4090737"/>
          </a:xfrm>
          <a:prstGeom prst="rect">
            <a:avLst/>
          </a:prstGeom>
        </p:spPr>
      </p:pic>
      <p:sp>
        <p:nvSpPr>
          <p:cNvPr id="5" name="Title 1">
            <a:extLst>
              <a:ext uri="{FF2B5EF4-FFF2-40B4-BE49-F238E27FC236}">
                <a16:creationId xmlns:a16="http://schemas.microsoft.com/office/drawing/2014/main" id="{B526A9D5-B5FF-6961-FA2F-2EB3F8EB9712}"/>
              </a:ext>
            </a:extLst>
          </p:cNvPr>
          <p:cNvSpPr>
            <a:spLocks noGrp="1"/>
          </p:cNvSpPr>
          <p:nvPr>
            <p:ph type="title"/>
          </p:nvPr>
        </p:nvSpPr>
        <p:spPr>
          <a:xfrm>
            <a:off x="1009442" y="675724"/>
            <a:ext cx="7125113" cy="924475"/>
          </a:xfrm>
        </p:spPr>
        <p:txBody>
          <a:bodyPr/>
          <a:lstStyle/>
          <a:p>
            <a:pPr algn="ctr"/>
            <a:r>
              <a:rPr lang="en-US" dirty="0"/>
              <a:t>Non-Thermal Radiation</a:t>
            </a:r>
            <a:br>
              <a:rPr lang="en-US" dirty="0"/>
            </a:br>
            <a:r>
              <a:rPr lang="en-US" dirty="0"/>
              <a:t>from Galaxies</a:t>
            </a:r>
          </a:p>
        </p:txBody>
      </p:sp>
    </p:spTree>
    <p:extLst>
      <p:ext uri="{BB962C8B-B14F-4D97-AF65-F5344CB8AC3E}">
        <p14:creationId xmlns:p14="http://schemas.microsoft.com/office/powerpoint/2010/main" val="2144840537"/>
      </p:ext>
    </p:extLst>
  </p:cSld>
  <p:clrMapOvr>
    <a:masterClrMapping/>
  </p:clrMapOvr>
  <mc:AlternateContent xmlns:mc="http://schemas.openxmlformats.org/markup-compatibility/2006" xmlns:p14="http://schemas.microsoft.com/office/powerpoint/2010/main">
    <mc:Choice Requires="p14">
      <p:transition spd="slow" p14:dur="2000" advTm="18599"/>
    </mc:Choice>
    <mc:Fallback xmlns="">
      <p:transition spd="slow" advTm="18599"/>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otal-power spectrum of H2O maser emission toward G7.47+0.06 in the ...">
            <a:extLst>
              <a:ext uri="{FF2B5EF4-FFF2-40B4-BE49-F238E27FC236}">
                <a16:creationId xmlns:a16="http://schemas.microsoft.com/office/drawing/2014/main" id="{2512D27B-87EF-61E3-3897-66842B9DDE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752600"/>
            <a:ext cx="5867400" cy="4542902"/>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F11B500E-4E71-983E-6F28-992FD28EFCE7}"/>
              </a:ext>
            </a:extLst>
          </p:cNvPr>
          <p:cNvSpPr>
            <a:spLocks noGrp="1"/>
          </p:cNvSpPr>
          <p:nvPr>
            <p:ph type="title"/>
          </p:nvPr>
        </p:nvSpPr>
        <p:spPr>
          <a:xfrm>
            <a:off x="1009442" y="675724"/>
            <a:ext cx="7125113" cy="924475"/>
          </a:xfrm>
        </p:spPr>
        <p:txBody>
          <a:bodyPr/>
          <a:lstStyle/>
          <a:p>
            <a:pPr algn="ctr"/>
            <a:r>
              <a:rPr lang="en-US" dirty="0"/>
              <a:t>Coherent Maser Line Emission</a:t>
            </a:r>
          </a:p>
        </p:txBody>
      </p:sp>
    </p:spTree>
    <p:extLst>
      <p:ext uri="{BB962C8B-B14F-4D97-AF65-F5344CB8AC3E}">
        <p14:creationId xmlns:p14="http://schemas.microsoft.com/office/powerpoint/2010/main" val="2097141395"/>
      </p:ext>
    </p:extLst>
  </p:cSld>
  <p:clrMapOvr>
    <a:masterClrMapping/>
  </p:clrMapOvr>
  <mc:AlternateContent xmlns:mc="http://schemas.openxmlformats.org/markup-compatibility/2006" xmlns:p14="http://schemas.microsoft.com/office/powerpoint/2010/main">
    <mc:Choice Requires="p14">
      <p:transition spd="slow" p14:dur="2000" advTm="53812"/>
    </mc:Choice>
    <mc:Fallback xmlns="">
      <p:transition spd="slow" advTm="53812"/>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51B60-0959-48C4-AA31-A1CFBB83B0B6}"/>
              </a:ext>
            </a:extLst>
          </p:cNvPr>
          <p:cNvSpPr>
            <a:spLocks noGrp="1"/>
          </p:cNvSpPr>
          <p:nvPr>
            <p:ph type="title"/>
          </p:nvPr>
        </p:nvSpPr>
        <p:spPr/>
        <p:txBody>
          <a:bodyPr/>
          <a:lstStyle/>
          <a:p>
            <a:r>
              <a:rPr lang="en-US" dirty="0"/>
              <a:t>Cosmic Microwave Background</a:t>
            </a:r>
          </a:p>
        </p:txBody>
      </p:sp>
      <p:pic>
        <p:nvPicPr>
          <p:cNvPr id="5" name="Picture 4" descr="A picture containing sitting, table, black, yellow&#10;&#10;Description automatically generated">
            <a:extLst>
              <a:ext uri="{FF2B5EF4-FFF2-40B4-BE49-F238E27FC236}">
                <a16:creationId xmlns:a16="http://schemas.microsoft.com/office/drawing/2014/main" id="{D78D45CA-EFE9-4379-8424-E124651716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89" y="2286000"/>
            <a:ext cx="9122536" cy="4561268"/>
          </a:xfrm>
          <a:prstGeom prst="rect">
            <a:avLst/>
          </a:prstGeom>
        </p:spPr>
      </p:pic>
    </p:spTree>
    <p:extLst>
      <p:ext uri="{BB962C8B-B14F-4D97-AF65-F5344CB8AC3E}">
        <p14:creationId xmlns:p14="http://schemas.microsoft.com/office/powerpoint/2010/main" val="2809500952"/>
      </p:ext>
    </p:extLst>
  </p:cSld>
  <p:clrMapOvr>
    <a:masterClrMapping/>
  </p:clrMapOvr>
  <mc:AlternateContent xmlns:mc="http://schemas.openxmlformats.org/markup-compatibility/2006" xmlns:p14="http://schemas.microsoft.com/office/powerpoint/2010/main">
    <mc:Choice Requires="p14">
      <p:transition spd="slow" p14:dur="2000" advTm="42762"/>
    </mc:Choice>
    <mc:Fallback xmlns="">
      <p:transition spd="slow" advTm="42762"/>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a-einstein-relativity-20130426-001.jpg"/>
          <p:cNvPicPr>
            <a:picLocks noChangeAspect="1"/>
          </p:cNvPicPr>
          <p:nvPr/>
        </p:nvPicPr>
        <p:blipFill>
          <a:blip r:embed="rId9" cstate="print"/>
          <a:stretch>
            <a:fillRect/>
          </a:stretch>
        </p:blipFill>
        <p:spPr>
          <a:xfrm>
            <a:off x="114887" y="1600199"/>
            <a:ext cx="7508270" cy="4267200"/>
          </a:xfrm>
          <a:prstGeom prst="rect">
            <a:avLst/>
          </a:prstGeom>
        </p:spPr>
      </p:pic>
      <p:sp>
        <p:nvSpPr>
          <p:cNvPr id="10" name="Title 1">
            <a:extLst>
              <a:ext uri="{FF2B5EF4-FFF2-40B4-BE49-F238E27FC236}">
                <a16:creationId xmlns:a16="http://schemas.microsoft.com/office/drawing/2014/main" id="{91691BB2-AD90-D0EF-1376-9C1E44415263}"/>
              </a:ext>
            </a:extLst>
          </p:cNvPr>
          <p:cNvSpPr>
            <a:spLocks noGrp="1"/>
          </p:cNvSpPr>
          <p:nvPr>
            <p:ph type="title"/>
          </p:nvPr>
        </p:nvSpPr>
        <p:spPr>
          <a:xfrm>
            <a:off x="1009442" y="675724"/>
            <a:ext cx="7125113" cy="924475"/>
          </a:xfrm>
        </p:spPr>
        <p:txBody>
          <a:bodyPr/>
          <a:lstStyle/>
          <a:p>
            <a:pPr algn="ctr"/>
            <a:r>
              <a:rPr lang="en-US" dirty="0"/>
              <a:t>Neutron Stars  (aka Pulsars)</a:t>
            </a:r>
          </a:p>
        </p:txBody>
      </p:sp>
      <p:sp>
        <p:nvSpPr>
          <p:cNvPr id="11" name="TextBox 10">
            <a:extLst>
              <a:ext uri="{FF2B5EF4-FFF2-40B4-BE49-F238E27FC236}">
                <a16:creationId xmlns:a16="http://schemas.microsoft.com/office/drawing/2014/main" id="{C79C4C29-0262-061D-3A59-4F267DD4ABCB}"/>
              </a:ext>
            </a:extLst>
          </p:cNvPr>
          <p:cNvSpPr txBox="1"/>
          <p:nvPr/>
        </p:nvSpPr>
        <p:spPr>
          <a:xfrm>
            <a:off x="7726624" y="1143000"/>
            <a:ext cx="1417376" cy="3693319"/>
          </a:xfrm>
          <a:prstGeom prst="rect">
            <a:avLst/>
          </a:prstGeom>
          <a:noFill/>
        </p:spPr>
        <p:txBody>
          <a:bodyPr wrap="none" rtlCol="0">
            <a:spAutoFit/>
          </a:bodyPr>
          <a:lstStyle/>
          <a:p>
            <a:r>
              <a:rPr lang="en-US" dirty="0"/>
              <a:t>B1933+16</a:t>
            </a:r>
          </a:p>
          <a:p>
            <a:r>
              <a:rPr lang="en-US" dirty="0"/>
              <a:t>0.356 S</a:t>
            </a:r>
          </a:p>
          <a:p>
            <a:endParaRPr lang="en-US" dirty="0"/>
          </a:p>
          <a:p>
            <a:endParaRPr lang="en-US" dirty="0"/>
          </a:p>
          <a:p>
            <a:endParaRPr lang="en-US" dirty="0"/>
          </a:p>
          <a:p>
            <a:endParaRPr lang="en-US" dirty="0"/>
          </a:p>
          <a:p>
            <a:r>
              <a:rPr lang="en-US" dirty="0"/>
              <a:t>B0531+21</a:t>
            </a:r>
          </a:p>
          <a:p>
            <a:r>
              <a:rPr lang="en-US" dirty="0"/>
              <a:t>33.4 mS</a:t>
            </a:r>
          </a:p>
          <a:p>
            <a:endParaRPr lang="en-US" dirty="0"/>
          </a:p>
          <a:p>
            <a:endParaRPr lang="en-US" dirty="0"/>
          </a:p>
          <a:p>
            <a:endParaRPr lang="en-US" dirty="0"/>
          </a:p>
          <a:p>
            <a:r>
              <a:rPr lang="en-US" dirty="0"/>
              <a:t>B1937+21</a:t>
            </a:r>
          </a:p>
          <a:p>
            <a:r>
              <a:rPr lang="en-US" dirty="0"/>
              <a:t>1.56mS</a:t>
            </a:r>
          </a:p>
        </p:txBody>
      </p:sp>
      <p:pic>
        <p:nvPicPr>
          <p:cNvPr id="12" name="B1933+16 Cut">
            <a:hlinkClick r:id="" action="ppaction://media"/>
            <a:extLst>
              <a:ext uri="{FF2B5EF4-FFF2-40B4-BE49-F238E27FC236}">
                <a16:creationId xmlns:a16="http://schemas.microsoft.com/office/drawing/2014/main" id="{83648DE1-89AD-8190-BFA1-B1DFF188EEC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084957" y="1828800"/>
            <a:ext cx="609600" cy="609600"/>
          </a:xfrm>
          <a:prstGeom prst="rect">
            <a:avLst/>
          </a:prstGeom>
        </p:spPr>
      </p:pic>
      <p:pic>
        <p:nvPicPr>
          <p:cNvPr id="13" name="B0531+21 cut">
            <a:hlinkClick r:id="" action="ppaction://media"/>
            <a:extLst>
              <a:ext uri="{FF2B5EF4-FFF2-40B4-BE49-F238E27FC236}">
                <a16:creationId xmlns:a16="http://schemas.microsoft.com/office/drawing/2014/main" id="{4EEAC1F0-75A4-7BC6-EBE5-80CC37CE985A}"/>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072600" y="3452019"/>
            <a:ext cx="609600" cy="609600"/>
          </a:xfrm>
          <a:prstGeom prst="rect">
            <a:avLst/>
          </a:prstGeom>
        </p:spPr>
      </p:pic>
      <p:pic>
        <p:nvPicPr>
          <p:cNvPr id="14" name="B1937+21 cut">
            <a:hlinkClick r:id="" action="ppaction://media"/>
            <a:extLst>
              <a:ext uri="{FF2B5EF4-FFF2-40B4-BE49-F238E27FC236}">
                <a16:creationId xmlns:a16="http://schemas.microsoft.com/office/drawing/2014/main" id="{9D1C7A2D-3D7A-7544-3DFF-AB6125F6F78E}"/>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8072600" y="4836319"/>
            <a:ext cx="609600" cy="609600"/>
          </a:xfrm>
          <a:prstGeom prst="rect">
            <a:avLst/>
          </a:prstGeom>
        </p:spPr>
      </p:pic>
    </p:spTree>
    <p:extLst>
      <p:ext uri="{BB962C8B-B14F-4D97-AF65-F5344CB8AC3E}">
        <p14:creationId xmlns:p14="http://schemas.microsoft.com/office/powerpoint/2010/main" val="3837398691"/>
      </p:ext>
    </p:extLst>
  </p:cSld>
  <p:clrMapOvr>
    <a:masterClrMapping/>
  </p:clrMapOvr>
  <mc:AlternateContent xmlns:mc="http://schemas.openxmlformats.org/markup-compatibility/2006" xmlns:p14="http://schemas.microsoft.com/office/powerpoint/2010/main">
    <mc:Choice Requires="p14">
      <p:transition spd="slow" p14:dur="2000" advTm="53812"/>
    </mc:Choice>
    <mc:Fallback xmlns="">
      <p:transition spd="slow" advTm="5381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86"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037" fill="hold"/>
                                        <p:tgtEl>
                                          <p:spTgt spid="13"/>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037"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12"/>
                </p:tgtEl>
              </p:cMediaNode>
            </p:audio>
            <p:audio>
              <p:cMediaNode vol="80000">
                <p:cTn id="16" fill="hold" display="0">
                  <p:stCondLst>
                    <p:cond delay="indefinite"/>
                  </p:stCondLst>
                  <p:endCondLst>
                    <p:cond evt="onStopAudio" delay="0">
                      <p:tgtEl>
                        <p:sldTgt/>
                      </p:tgtEl>
                    </p:cond>
                  </p:endCondLst>
                </p:cTn>
                <p:tgtEl>
                  <p:spTgt spid="13"/>
                </p:tgtEl>
              </p:cMediaNode>
            </p:audio>
            <p:audio>
              <p:cMediaNode vol="80000">
                <p:cTn id="17" fill="hold" display="0">
                  <p:stCondLst>
                    <p:cond delay="indefinite"/>
                  </p:stCondLst>
                  <p:endCondLst>
                    <p:cond evt="onStopAudio" delay="0">
                      <p:tgtEl>
                        <p:sldTgt/>
                      </p:tgtEl>
                    </p:cond>
                  </p:endCondLst>
                </p:cTn>
                <p:tgtEl>
                  <p:spTgt spid="1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E1150-E4BD-4BF7-CB93-3322614B7187}"/>
              </a:ext>
            </a:extLst>
          </p:cNvPr>
          <p:cNvSpPr>
            <a:spLocks noGrp="1"/>
          </p:cNvSpPr>
          <p:nvPr>
            <p:ph type="title"/>
          </p:nvPr>
        </p:nvSpPr>
        <p:spPr/>
        <p:txBody>
          <a:bodyPr/>
          <a:lstStyle/>
          <a:p>
            <a:pPr algn="ctr"/>
            <a:r>
              <a:rPr lang="en-US" dirty="0"/>
              <a:t>Galaxies extend way beyond their visible area…</a:t>
            </a:r>
          </a:p>
        </p:txBody>
      </p:sp>
      <p:pic>
        <p:nvPicPr>
          <p:cNvPr id="1026" name="Picture 2" descr="M51-Radio-M">
            <a:extLst>
              <a:ext uri="{FF2B5EF4-FFF2-40B4-BE49-F238E27FC236}">
                <a16:creationId xmlns:a16="http://schemas.microsoft.com/office/drawing/2014/main" id="{F057AADC-F23D-9538-3B29-E29602C515A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1600199"/>
            <a:ext cx="5510213" cy="4928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35291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1" name="Title 1">
            <a:extLst>
              <a:ext uri="{FF2B5EF4-FFF2-40B4-BE49-F238E27FC236}">
                <a16:creationId xmlns:a16="http://schemas.microsoft.com/office/drawing/2014/main" id="{0DA7CED8-63D4-5ED4-3606-7385A85AD508}"/>
              </a:ext>
            </a:extLst>
          </p:cNvPr>
          <p:cNvSpPr>
            <a:spLocks noGrp="1"/>
          </p:cNvSpPr>
          <p:nvPr>
            <p:ph type="title"/>
          </p:nvPr>
        </p:nvSpPr>
        <p:spPr>
          <a:xfrm>
            <a:off x="1009442" y="675724"/>
            <a:ext cx="7125113" cy="924475"/>
          </a:xfrm>
        </p:spPr>
        <p:txBody>
          <a:bodyPr/>
          <a:lstStyle/>
          <a:p>
            <a:endParaRPr lang="en-US"/>
          </a:p>
        </p:txBody>
      </p:sp>
      <p:pic>
        <p:nvPicPr>
          <p:cNvPr id="2052" name="Picture 4" descr="PAPER - 604 : ELECTROMAGNETIC RADIATION (EMR)">
            <a:extLst>
              <a:ext uri="{FF2B5EF4-FFF2-40B4-BE49-F238E27FC236}">
                <a16:creationId xmlns:a16="http://schemas.microsoft.com/office/drawing/2014/main" id="{36346843-C23D-4092-5A67-6A729110FB2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8533" y="471239"/>
            <a:ext cx="8979267" cy="5387560"/>
          </a:xfrm>
          <a:prstGeom prst="rect">
            <a:avLst/>
          </a:prstGeom>
          <a:solidFill>
            <a:srgbClr val="FFFFFF"/>
          </a:solidFill>
        </p:spPr>
      </p:pic>
    </p:spTree>
    <p:extLst>
      <p:ext uri="{BB962C8B-B14F-4D97-AF65-F5344CB8AC3E}">
        <p14:creationId xmlns:p14="http://schemas.microsoft.com/office/powerpoint/2010/main" val="13732811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Evolution of Radio Galaxies</a:t>
            </a:r>
            <a:br>
              <a:rPr lang="en-US" dirty="0"/>
            </a:br>
            <a:r>
              <a:rPr lang="en-US" dirty="0"/>
              <a:t>and Quasars</a:t>
            </a:r>
          </a:p>
        </p:txBody>
      </p:sp>
      <p:pic>
        <p:nvPicPr>
          <p:cNvPr id="11" name="Picture 10">
            <a:extLst>
              <a:ext uri="{FF2B5EF4-FFF2-40B4-BE49-F238E27FC236}">
                <a16:creationId xmlns:a16="http://schemas.microsoft.com/office/drawing/2014/main" id="{9B4EE46D-FB5B-B3EC-ABA3-386FAB1C36B3}"/>
              </a:ext>
            </a:extLst>
          </p:cNvPr>
          <p:cNvPicPr>
            <a:picLocks noChangeAspect="1"/>
          </p:cNvPicPr>
          <p:nvPr/>
        </p:nvPicPr>
        <p:blipFill>
          <a:blip r:embed="rId3"/>
          <a:stretch>
            <a:fillRect/>
          </a:stretch>
        </p:blipFill>
        <p:spPr>
          <a:xfrm>
            <a:off x="1677616" y="1752600"/>
            <a:ext cx="5788763" cy="4879918"/>
          </a:xfrm>
          <a:prstGeom prst="rect">
            <a:avLst/>
          </a:prstGeom>
        </p:spPr>
      </p:pic>
    </p:spTree>
    <p:extLst>
      <p:ext uri="{BB962C8B-B14F-4D97-AF65-F5344CB8AC3E}">
        <p14:creationId xmlns:p14="http://schemas.microsoft.com/office/powerpoint/2010/main" val="2402464016"/>
      </p:ext>
    </p:extLst>
  </p:cSld>
  <p:clrMapOvr>
    <a:masterClrMapping/>
  </p:clrMapOvr>
  <mc:AlternateContent xmlns:mc="http://schemas.openxmlformats.org/markup-compatibility/2006" xmlns:p14="http://schemas.microsoft.com/office/powerpoint/2010/main">
    <mc:Choice Requires="p14">
      <p:transition spd="slow" p14:dur="2000" advTm="53812"/>
    </mc:Choice>
    <mc:Fallback xmlns="">
      <p:transition spd="slow" advTm="53812"/>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Thermal spectral-line absorption and emission</a:t>
            </a:r>
          </a:p>
        </p:txBody>
      </p:sp>
      <p:pic>
        <p:nvPicPr>
          <p:cNvPr id="6146" name="Picture 2" descr="Spectral Absorption and Emission Lines Explained | Emissions ...">
            <a:extLst>
              <a:ext uri="{FF2B5EF4-FFF2-40B4-BE49-F238E27FC236}">
                <a16:creationId xmlns:a16="http://schemas.microsoft.com/office/drawing/2014/main" id="{75781329-4084-3D2B-AEC7-6FED5C55ED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238374"/>
            <a:ext cx="8534400" cy="426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4501534"/>
      </p:ext>
    </p:extLst>
  </p:cSld>
  <p:clrMapOvr>
    <a:masterClrMapping/>
  </p:clrMapOvr>
  <mc:AlternateContent xmlns:mc="http://schemas.openxmlformats.org/markup-compatibility/2006" xmlns:p14="http://schemas.microsoft.com/office/powerpoint/2010/main">
    <mc:Choice Requires="p14">
      <p:transition spd="slow" p14:dur="2000" advTm="53812"/>
    </mc:Choice>
    <mc:Fallback xmlns="">
      <p:transition spd="slow" advTm="53812"/>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603BF-BBEE-D8BC-5321-AE950CBCED8E}"/>
              </a:ext>
            </a:extLst>
          </p:cNvPr>
          <p:cNvSpPr>
            <a:spLocks noGrp="1"/>
          </p:cNvSpPr>
          <p:nvPr>
            <p:ph type="title"/>
          </p:nvPr>
        </p:nvSpPr>
        <p:spPr/>
        <p:txBody>
          <a:bodyPr/>
          <a:lstStyle/>
          <a:p>
            <a:pPr algn="ctr"/>
            <a:r>
              <a:rPr lang="en-US" dirty="0"/>
              <a:t>Cold areas of galaxies</a:t>
            </a:r>
          </a:p>
        </p:txBody>
      </p:sp>
      <p:pic>
        <p:nvPicPr>
          <p:cNvPr id="2050" name="Picture 2" descr="FIGURE 3.6 (Left) An aperture synthesis map at 115 GHz of carbon monoxide (CO) spectral line emission from the Spiral Galaxy Messier 51 (the “Whirlpool” Galaxy). The CO, which is tracing star-forming molecular gas, is observed to follow the spiral arms shown in the Hubble Space Telescope optical image of the galaxy (right). The image is approximately 40,000 light-years across. The CO image was made by combining 200 hours of observations at the Combined Array for Research in Millimeter-wave Astronomy with 40 hours of observations at the Nobeyama Radio Telescope in Japan. Image courtesy of Space Telescope Science Institute.">
            <a:extLst>
              <a:ext uri="{FF2B5EF4-FFF2-40B4-BE49-F238E27FC236}">
                <a16:creationId xmlns:a16="http://schemas.microsoft.com/office/drawing/2014/main" id="{7B5BDE14-CBB5-47DA-5F4F-23AAEB0AF4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801" y="1565188"/>
            <a:ext cx="8772397" cy="55488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53552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42524-A205-3A63-C561-49182A7F9B76}"/>
              </a:ext>
            </a:extLst>
          </p:cNvPr>
          <p:cNvSpPr>
            <a:spLocks noGrp="1"/>
          </p:cNvSpPr>
          <p:nvPr>
            <p:ph type="title"/>
          </p:nvPr>
        </p:nvSpPr>
        <p:spPr/>
        <p:txBody>
          <a:bodyPr/>
          <a:lstStyle/>
          <a:p>
            <a:pPr algn="ctr"/>
            <a:r>
              <a:rPr lang="en-US" dirty="0"/>
              <a:t>A peek into the nursery…</a:t>
            </a:r>
          </a:p>
        </p:txBody>
      </p:sp>
      <p:pic>
        <p:nvPicPr>
          <p:cNvPr id="1026" name="Picture 2">
            <a:extLst>
              <a:ext uri="{FF2B5EF4-FFF2-40B4-BE49-F238E27FC236}">
                <a16:creationId xmlns:a16="http://schemas.microsoft.com/office/drawing/2014/main" id="{4726A853-1918-06C6-5DC5-68AC95E47B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28800"/>
            <a:ext cx="9144000" cy="4689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54149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537ED-9AAA-BF48-E726-154B954A9C65}"/>
              </a:ext>
            </a:extLst>
          </p:cNvPr>
          <p:cNvSpPr>
            <a:spLocks noGrp="1"/>
          </p:cNvSpPr>
          <p:nvPr>
            <p:ph type="title"/>
          </p:nvPr>
        </p:nvSpPr>
        <p:spPr>
          <a:xfrm>
            <a:off x="1009442" y="675724"/>
            <a:ext cx="7125113" cy="2372276"/>
          </a:xfrm>
        </p:spPr>
        <p:txBody>
          <a:bodyPr/>
          <a:lstStyle/>
          <a:p>
            <a:pPr algn="ctr"/>
            <a:r>
              <a:rPr lang="en-US" dirty="0"/>
              <a:t>Technologies started in </a:t>
            </a:r>
            <a:br>
              <a:rPr lang="en-US" dirty="0"/>
            </a:br>
            <a:r>
              <a:rPr lang="en-US" dirty="0"/>
              <a:t>Radio Astronomy in</a:t>
            </a:r>
            <a:br>
              <a:rPr lang="en-US" dirty="0"/>
            </a:br>
            <a:r>
              <a:rPr lang="en-US" dirty="0"/>
              <a:t>everyday use…</a:t>
            </a:r>
          </a:p>
        </p:txBody>
      </p:sp>
    </p:spTree>
    <p:extLst>
      <p:ext uri="{BB962C8B-B14F-4D97-AF65-F5344CB8AC3E}">
        <p14:creationId xmlns:p14="http://schemas.microsoft.com/office/powerpoint/2010/main" val="3604543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30BE4-4B75-3D27-E639-3BC94A6C79B2}"/>
              </a:ext>
            </a:extLst>
          </p:cNvPr>
          <p:cNvSpPr>
            <a:spLocks noGrp="1"/>
          </p:cNvSpPr>
          <p:nvPr>
            <p:ph type="title"/>
          </p:nvPr>
        </p:nvSpPr>
        <p:spPr/>
        <p:txBody>
          <a:bodyPr/>
          <a:lstStyle/>
          <a:p>
            <a:pPr algn="ctr"/>
            <a:r>
              <a:rPr lang="en-US" dirty="0"/>
              <a:t>Time Keeping</a:t>
            </a:r>
          </a:p>
        </p:txBody>
      </p:sp>
      <p:pic>
        <p:nvPicPr>
          <p:cNvPr id="5122" name="Picture 2">
            <a:extLst>
              <a:ext uri="{FF2B5EF4-FFF2-40B4-BE49-F238E27FC236}">
                <a16:creationId xmlns:a16="http://schemas.microsoft.com/office/drawing/2014/main" id="{C28E9F0B-D11B-9C95-7509-62FF4100FF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 y="2743200"/>
            <a:ext cx="8778240" cy="205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21276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12 Oldest Cell Phones Ever Sold In South Africa">
            <a:extLst>
              <a:ext uri="{FF2B5EF4-FFF2-40B4-BE49-F238E27FC236}">
                <a16:creationId xmlns:a16="http://schemas.microsoft.com/office/drawing/2014/main" id="{01CD453C-5F3C-93E4-FBFB-CD6F9AADDD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998" y="3682205"/>
            <a:ext cx="4514850" cy="30099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423DE13-88DA-C1FB-7E7C-6A09825660A1}"/>
              </a:ext>
            </a:extLst>
          </p:cNvPr>
          <p:cNvSpPr>
            <a:spLocks noGrp="1"/>
          </p:cNvSpPr>
          <p:nvPr>
            <p:ph type="title"/>
          </p:nvPr>
        </p:nvSpPr>
        <p:spPr/>
        <p:txBody>
          <a:bodyPr/>
          <a:lstStyle/>
          <a:p>
            <a:pPr algn="ctr"/>
            <a:r>
              <a:rPr lang="en-US" dirty="0"/>
              <a:t>Amplifiers</a:t>
            </a:r>
          </a:p>
        </p:txBody>
      </p:sp>
      <p:graphicFrame>
        <p:nvGraphicFramePr>
          <p:cNvPr id="4" name="Object 3">
            <a:extLst>
              <a:ext uri="{FF2B5EF4-FFF2-40B4-BE49-F238E27FC236}">
                <a16:creationId xmlns:a16="http://schemas.microsoft.com/office/drawing/2014/main" id="{A2CFBB61-E726-47F3-1EE9-A0B512AB3E5B}"/>
              </a:ext>
            </a:extLst>
          </p:cNvPr>
          <p:cNvGraphicFramePr>
            <a:graphicFrameLocks noChangeAspect="1"/>
          </p:cNvGraphicFramePr>
          <p:nvPr>
            <p:extLst>
              <p:ext uri="{D42A27DB-BD31-4B8C-83A1-F6EECF244321}">
                <p14:modId xmlns:p14="http://schemas.microsoft.com/office/powerpoint/2010/main" val="4044449164"/>
              </p:ext>
            </p:extLst>
          </p:nvPr>
        </p:nvGraphicFramePr>
        <p:xfrm>
          <a:off x="428625" y="1966117"/>
          <a:ext cx="3946525" cy="2925763"/>
        </p:xfrm>
        <a:graphic>
          <a:graphicData uri="http://schemas.openxmlformats.org/presentationml/2006/ole">
            <mc:AlternateContent xmlns:mc="http://schemas.openxmlformats.org/markup-compatibility/2006">
              <mc:Choice xmlns:v="urn:schemas-microsoft-com:vml" Requires="v">
                <p:oleObj r:id="rId4" imgW="3946748" imgH="2925939" progId="">
                  <p:embed/>
                </p:oleObj>
              </mc:Choice>
              <mc:Fallback>
                <p:oleObj r:id="rId4" imgW="3946748" imgH="2925939" progId="">
                  <p:embed/>
                  <p:pic>
                    <p:nvPicPr>
                      <p:cNvPr id="4" name="Object 3">
                        <a:extLst>
                          <a:ext uri="{FF2B5EF4-FFF2-40B4-BE49-F238E27FC236}">
                            <a16:creationId xmlns:a16="http://schemas.microsoft.com/office/drawing/2014/main" id="{A2CFBB61-E726-47F3-1EE9-A0B512AB3E5B}"/>
                          </a:ext>
                        </a:extLst>
                      </p:cNvPr>
                      <p:cNvPicPr/>
                      <p:nvPr/>
                    </p:nvPicPr>
                    <p:blipFill>
                      <a:blip r:embed="rId5"/>
                      <a:stretch>
                        <a:fillRect/>
                      </a:stretch>
                    </p:blipFill>
                    <p:spPr>
                      <a:xfrm>
                        <a:off x="428625" y="1966117"/>
                        <a:ext cx="3946525" cy="2925763"/>
                      </a:xfrm>
                      <a:prstGeom prst="rect">
                        <a:avLst/>
                      </a:prstGeom>
                    </p:spPr>
                  </p:pic>
                </p:oleObj>
              </mc:Fallback>
            </mc:AlternateContent>
          </a:graphicData>
        </a:graphic>
      </p:graphicFrame>
      <p:pic>
        <p:nvPicPr>
          <p:cNvPr id="1026" name="Picture 2" descr="Low Noise Amplifier Radio Astronomy Hydrogen Line Filtered 1420 MHz 32 ...">
            <a:extLst>
              <a:ext uri="{FF2B5EF4-FFF2-40B4-BE49-F238E27FC236}">
                <a16:creationId xmlns:a16="http://schemas.microsoft.com/office/drawing/2014/main" id="{CD08AC9D-552B-59D6-3605-A8E2FBA62E6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27410" y="1600199"/>
            <a:ext cx="2065338" cy="1546825"/>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4" descr="NOS AMPEREX VINTAGE Radio Audio Amplifier Valve Vacuum Electron Tube ...">
            <a:extLst>
              <a:ext uri="{FF2B5EF4-FFF2-40B4-BE49-F238E27FC236}">
                <a16:creationId xmlns:a16="http://schemas.microsoft.com/office/drawing/2014/main" id="{22573392-DFB3-8C01-F97B-87C5E59C461B}"/>
              </a:ext>
            </a:extLst>
          </p:cNvPr>
          <p:cNvSpPr>
            <a:spLocks noChangeAspect="1" noChangeArrowheads="1"/>
          </p:cNvSpPr>
          <p:nvPr/>
        </p:nvSpPr>
        <p:spPr bwMode="auto">
          <a:xfrm>
            <a:off x="5638800" y="3810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a:extLst>
              <a:ext uri="{FF2B5EF4-FFF2-40B4-BE49-F238E27FC236}">
                <a16:creationId xmlns:a16="http://schemas.microsoft.com/office/drawing/2014/main" id="{AF59CBB0-3B35-0FD5-AF0E-2E52987941B9}"/>
              </a:ext>
            </a:extLst>
          </p:cNvPr>
          <p:cNvPicPr>
            <a:picLocks noChangeAspect="1"/>
          </p:cNvPicPr>
          <p:nvPr/>
        </p:nvPicPr>
        <p:blipFill>
          <a:blip r:embed="rId7"/>
          <a:stretch>
            <a:fillRect/>
          </a:stretch>
        </p:blipFill>
        <p:spPr>
          <a:xfrm>
            <a:off x="4793808" y="1618995"/>
            <a:ext cx="1911792" cy="2454328"/>
          </a:xfrm>
          <a:prstGeom prst="rect">
            <a:avLst/>
          </a:prstGeom>
        </p:spPr>
      </p:pic>
    </p:spTree>
    <p:extLst>
      <p:ext uri="{BB962C8B-B14F-4D97-AF65-F5344CB8AC3E}">
        <p14:creationId xmlns:p14="http://schemas.microsoft.com/office/powerpoint/2010/main" val="13991922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603BF-BBEE-D8BC-5321-AE950CBCED8E}"/>
              </a:ext>
            </a:extLst>
          </p:cNvPr>
          <p:cNvSpPr>
            <a:spLocks noGrp="1"/>
          </p:cNvSpPr>
          <p:nvPr>
            <p:ph type="title"/>
          </p:nvPr>
        </p:nvSpPr>
        <p:spPr/>
        <p:txBody>
          <a:bodyPr/>
          <a:lstStyle/>
          <a:p>
            <a:pPr algn="ctr"/>
            <a:r>
              <a:rPr lang="en-US" dirty="0"/>
              <a:t>Imaging</a:t>
            </a:r>
          </a:p>
        </p:txBody>
      </p:sp>
      <p:pic>
        <p:nvPicPr>
          <p:cNvPr id="2050" name="Picture 2" descr="FIGURE 3.6 (Left) An aperture synthesis map at 115 GHz of carbon monoxide (CO) spectral line emission from the Spiral Galaxy Messier 51 (the “Whirlpool” Galaxy). The CO, which is tracing star-forming molecular gas, is observed to follow the spiral arms shown in the Hubble Space Telescope optical image of the galaxy (right). The image is approximately 40,000 light-years across. The CO image was made by combining 200 hours of observations at the Combined Array for Research in Millimeter-wave Astronomy with 40 hours of observations at the Nobeyama Radio Telescope in Japan. Image courtesy of Space Telescope Science Institute.">
            <a:extLst>
              <a:ext uri="{FF2B5EF4-FFF2-40B4-BE49-F238E27FC236}">
                <a16:creationId xmlns:a16="http://schemas.microsoft.com/office/drawing/2014/main" id="{7B5BDE14-CBB5-47DA-5F4F-23AAEB0AF4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37191"/>
            <a:ext cx="8134555" cy="514535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magnetic resonance image (MRI) of the brain - ODC">
            <a:extLst>
              <a:ext uri="{FF2B5EF4-FFF2-40B4-BE49-F238E27FC236}">
                <a16:creationId xmlns:a16="http://schemas.microsoft.com/office/drawing/2014/main" id="{CA2E3B47-5929-FD99-4528-DBB02CCA3B3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55426" y="1437191"/>
            <a:ext cx="5341875" cy="5145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21478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513D9-3CD0-EE1B-B195-0CBAD30660C6}"/>
              </a:ext>
            </a:extLst>
          </p:cNvPr>
          <p:cNvSpPr>
            <a:spLocks noGrp="1"/>
          </p:cNvSpPr>
          <p:nvPr>
            <p:ph type="title"/>
          </p:nvPr>
        </p:nvSpPr>
        <p:spPr/>
        <p:txBody>
          <a:bodyPr/>
          <a:lstStyle/>
          <a:p>
            <a:r>
              <a:rPr lang="en-US" dirty="0"/>
              <a:t>Computing</a:t>
            </a:r>
          </a:p>
        </p:txBody>
      </p:sp>
      <p:pic>
        <p:nvPicPr>
          <p:cNvPr id="5" name="Content Placeholder 4" descr="A group of black and blue electronic devices&#10;&#10;Description automatically generated with medium confidence">
            <a:extLst>
              <a:ext uri="{FF2B5EF4-FFF2-40B4-BE49-F238E27FC236}">
                <a16:creationId xmlns:a16="http://schemas.microsoft.com/office/drawing/2014/main" id="{02290753-C459-2348-9914-E4D3EB18F46D}"/>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rot="5400000">
            <a:off x="-866322" y="2288678"/>
            <a:ext cx="4054475" cy="2280642"/>
          </a:xfrm>
        </p:spPr>
      </p:pic>
      <p:pic>
        <p:nvPicPr>
          <p:cNvPr id="3074" name="Picture 2" descr="Microsoft, Amazon, and Google operate half the world’s 600 hyperscale ...">
            <a:extLst>
              <a:ext uri="{FF2B5EF4-FFF2-40B4-BE49-F238E27FC236}">
                <a16:creationId xmlns:a16="http://schemas.microsoft.com/office/drawing/2014/main" id="{017BA063-9513-3C11-03E5-CF9E0106EBF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9380" y="675724"/>
            <a:ext cx="5484022" cy="366077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ETI@Home Signal Story Sees Much More Than Meets the Eye">
            <a:extLst>
              <a:ext uri="{FF2B5EF4-FFF2-40B4-BE49-F238E27FC236}">
                <a16:creationId xmlns:a16="http://schemas.microsoft.com/office/drawing/2014/main" id="{D28B420B-2045-C6E3-BA5D-28E45ECACD7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52598" y="3867387"/>
            <a:ext cx="5638800" cy="31776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93760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True Colour Image of Venus [3500x3500] | Rebrn.com">
            <a:extLst>
              <a:ext uri="{FF2B5EF4-FFF2-40B4-BE49-F238E27FC236}">
                <a16:creationId xmlns:a16="http://schemas.microsoft.com/office/drawing/2014/main" id="{8EABC798-516E-ADEF-0DE8-0D8F6F88362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60" y="3905283"/>
            <a:ext cx="2932122" cy="2932122"/>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Planet Venus Pics">
            <a:extLst>
              <a:ext uri="{FF2B5EF4-FFF2-40B4-BE49-F238E27FC236}">
                <a16:creationId xmlns:a16="http://schemas.microsoft.com/office/drawing/2014/main" id="{AA88594D-3CCB-EE1E-E368-24CECEA0CA2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05752" y="3917640"/>
            <a:ext cx="2856783" cy="2932122"/>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NOAA Unveils Breathtaking Time-Lapse Videos of Earth">
            <a:extLst>
              <a:ext uri="{FF2B5EF4-FFF2-40B4-BE49-F238E27FC236}">
                <a16:creationId xmlns:a16="http://schemas.microsoft.com/office/drawing/2014/main" id="{4EF3601B-91A6-399B-501C-31B12183BB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2200" y="1681855"/>
            <a:ext cx="4495800" cy="44388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E92D28A-9035-669A-3A9B-3FDD8334DE7C}"/>
              </a:ext>
            </a:extLst>
          </p:cNvPr>
          <p:cNvSpPr>
            <a:spLocks noGrp="1"/>
          </p:cNvSpPr>
          <p:nvPr>
            <p:ph type="title"/>
          </p:nvPr>
        </p:nvSpPr>
        <p:spPr>
          <a:xfrm>
            <a:off x="-133557" y="-919439"/>
            <a:ext cx="2929214" cy="380062"/>
          </a:xfrm>
        </p:spPr>
        <p:txBody>
          <a:bodyPr/>
          <a:lstStyle/>
          <a:p>
            <a:r>
              <a:rPr lang="en-US" dirty="0"/>
              <a:t>Our atmosphere</a:t>
            </a:r>
          </a:p>
        </p:txBody>
      </p:sp>
      <p:sp>
        <p:nvSpPr>
          <p:cNvPr id="4" name="Title 1">
            <a:extLst>
              <a:ext uri="{FF2B5EF4-FFF2-40B4-BE49-F238E27FC236}">
                <a16:creationId xmlns:a16="http://schemas.microsoft.com/office/drawing/2014/main" id="{8963B12E-E6CE-97E0-CF37-A920EC91C488}"/>
              </a:ext>
            </a:extLst>
          </p:cNvPr>
          <p:cNvSpPr txBox="1">
            <a:spLocks/>
          </p:cNvSpPr>
          <p:nvPr/>
        </p:nvSpPr>
        <p:spPr>
          <a:xfrm>
            <a:off x="1009442" y="675724"/>
            <a:ext cx="7125113" cy="924475"/>
          </a:xfrm>
          <a:prstGeom prst="rect">
            <a:avLst/>
          </a:prstGeom>
        </p:spPr>
        <p:txBody>
          <a:bodyPr vert="horz" lIns="91440" tIns="45720" rIns="91440" bIns="45720" rtlCol="0" anchor="ctr">
            <a:noAutofit/>
          </a:bodyPr>
          <a:lstStyle>
            <a:lvl1pPr algn="l" defTabSz="457200" rtl="0" eaLnBrk="1" latinLnBrk="0" hangingPunct="1">
              <a:spcBef>
                <a:spcPct val="0"/>
              </a:spcBef>
              <a:buNone/>
              <a:defRPr sz="3200" kern="1200">
                <a:solidFill>
                  <a:schemeClr val="tx1"/>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dirty="0" err="1"/>
              <a:t>Astmospheric</a:t>
            </a:r>
            <a:r>
              <a:rPr lang="en-US" dirty="0"/>
              <a:t> Change</a:t>
            </a:r>
          </a:p>
        </p:txBody>
      </p:sp>
    </p:spTree>
    <p:extLst>
      <p:ext uri="{BB962C8B-B14F-4D97-AF65-F5344CB8AC3E}">
        <p14:creationId xmlns:p14="http://schemas.microsoft.com/office/powerpoint/2010/main" val="6005727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Father of Radio Astronomy</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33400" y="1447800"/>
            <a:ext cx="6324600" cy="4901565"/>
          </a:xfrm>
        </p:spPr>
      </p:pic>
      <p:pic>
        <p:nvPicPr>
          <p:cNvPr id="5" name="Picture 4" descr="A person standing in a room&#10;&#10;Description automatically generated">
            <a:extLst>
              <a:ext uri="{FF2B5EF4-FFF2-40B4-BE49-F238E27FC236}">
                <a16:creationId xmlns:a16="http://schemas.microsoft.com/office/drawing/2014/main" id="{FFFD81AB-4BAA-4F8C-B57C-B42FD8C0D8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8800" y="2895600"/>
            <a:ext cx="3200400" cy="3810000"/>
          </a:xfrm>
          <a:prstGeom prst="rect">
            <a:avLst/>
          </a:prstGeom>
        </p:spPr>
      </p:pic>
    </p:spTree>
    <p:extLst>
      <p:ext uri="{BB962C8B-B14F-4D97-AF65-F5344CB8AC3E}">
        <p14:creationId xmlns:p14="http://schemas.microsoft.com/office/powerpoint/2010/main" val="4268346309"/>
      </p:ext>
    </p:extLst>
  </p:cSld>
  <p:clrMapOvr>
    <a:masterClrMapping/>
  </p:clrMapOvr>
  <mc:AlternateContent xmlns:mc="http://schemas.openxmlformats.org/markup-compatibility/2006" xmlns:p14="http://schemas.microsoft.com/office/powerpoint/2010/main">
    <mc:Choice Requires="p14">
      <p:transition spd="slow" p14:dur="2000" advTm="80535"/>
    </mc:Choice>
    <mc:Fallback xmlns="">
      <p:transition spd="slow" advTm="80535"/>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95E91-7A62-27B9-885E-DB315E052AAD}"/>
              </a:ext>
            </a:extLst>
          </p:cNvPr>
          <p:cNvSpPr>
            <a:spLocks noGrp="1"/>
          </p:cNvSpPr>
          <p:nvPr>
            <p:ph type="title"/>
          </p:nvPr>
        </p:nvSpPr>
        <p:spPr/>
        <p:txBody>
          <a:bodyPr/>
          <a:lstStyle/>
          <a:p>
            <a:pPr algn="ctr"/>
            <a:r>
              <a:rPr lang="en-US" dirty="0"/>
              <a:t>Wi-Fi</a:t>
            </a:r>
          </a:p>
        </p:txBody>
      </p:sp>
      <p:pic>
        <p:nvPicPr>
          <p:cNvPr id="6146" name="Picture 2">
            <a:extLst>
              <a:ext uri="{FF2B5EF4-FFF2-40B4-BE49-F238E27FC236}">
                <a16:creationId xmlns:a16="http://schemas.microsoft.com/office/drawing/2014/main" id="{CBEF12CC-D6B6-8A50-26A6-C34CDC28C3C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4853" y="3429000"/>
            <a:ext cx="4001206" cy="307019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864F9AE3-93A0-2076-FDB4-CBC8C45EC3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447800"/>
            <a:ext cx="4572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60892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42AF5-5E78-605B-B2CF-429007D53036}"/>
              </a:ext>
            </a:extLst>
          </p:cNvPr>
          <p:cNvSpPr>
            <a:spLocks noGrp="1"/>
          </p:cNvSpPr>
          <p:nvPr>
            <p:ph type="title"/>
          </p:nvPr>
        </p:nvSpPr>
        <p:spPr/>
        <p:txBody>
          <a:bodyPr/>
          <a:lstStyle/>
          <a:p>
            <a:pPr algn="ctr"/>
            <a:r>
              <a:rPr lang="en-US" dirty="0"/>
              <a:t>Pure Curiosity</a:t>
            </a:r>
          </a:p>
        </p:txBody>
      </p:sp>
      <p:pic>
        <p:nvPicPr>
          <p:cNvPr id="7170" name="Picture 2">
            <a:extLst>
              <a:ext uri="{FF2B5EF4-FFF2-40B4-BE49-F238E27FC236}">
                <a16:creationId xmlns:a16="http://schemas.microsoft.com/office/drawing/2014/main" id="{A1266223-1698-8DC0-9008-70BDE66D99B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05073" y="1600199"/>
            <a:ext cx="5266444" cy="5562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3962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9442" y="5638800"/>
            <a:ext cx="7125113" cy="990600"/>
          </a:xfrm>
        </p:spPr>
        <p:txBody>
          <a:bodyPr/>
          <a:lstStyle/>
          <a:p>
            <a:pPr algn="ctr"/>
            <a:r>
              <a:rPr lang="en-US" dirty="0"/>
              <a:t>Questions?</a:t>
            </a:r>
          </a:p>
        </p:txBody>
      </p:sp>
      <p:pic>
        <p:nvPicPr>
          <p:cNvPr id="1026" name="Picture 2" descr="http://radio-astronomy.org/sites/default/files/store/sticker-classic.jpg"/>
          <p:cNvPicPr>
            <a:picLocks noChangeAspect="1" noChangeArrowheads="1"/>
          </p:cNvPicPr>
          <p:nvPr/>
        </p:nvPicPr>
        <p:blipFill>
          <a:blip r:embed="rId3" cstate="print"/>
          <a:srcRect/>
          <a:stretch>
            <a:fillRect/>
          </a:stretch>
        </p:blipFill>
        <p:spPr bwMode="auto">
          <a:xfrm>
            <a:off x="1" y="0"/>
            <a:ext cx="3657600" cy="3547872"/>
          </a:xfrm>
          <a:prstGeom prst="rect">
            <a:avLst/>
          </a:prstGeom>
          <a:noFill/>
        </p:spPr>
      </p:pic>
      <p:sp>
        <p:nvSpPr>
          <p:cNvPr id="4" name="TextBox 3">
            <a:extLst>
              <a:ext uri="{FF2B5EF4-FFF2-40B4-BE49-F238E27FC236}">
                <a16:creationId xmlns:a16="http://schemas.microsoft.com/office/drawing/2014/main" id="{784572E6-EE14-4751-980F-08FE3060AC7A}"/>
              </a:ext>
            </a:extLst>
          </p:cNvPr>
          <p:cNvSpPr txBox="1"/>
          <p:nvPr/>
        </p:nvSpPr>
        <p:spPr>
          <a:xfrm>
            <a:off x="-20595" y="3688606"/>
            <a:ext cx="4038601" cy="923330"/>
          </a:xfrm>
          <a:prstGeom prst="rect">
            <a:avLst/>
          </a:prstGeom>
          <a:noFill/>
        </p:spPr>
        <p:txBody>
          <a:bodyPr wrap="square" rtlCol="0">
            <a:spAutoFit/>
          </a:bodyPr>
          <a:lstStyle/>
          <a:p>
            <a:pPr algn="ctr"/>
            <a:r>
              <a:rPr lang="en-US" dirty="0">
                <a:hlinkClick r:id="rId4">
                  <a:extLst>
                    <a:ext uri="{A12FA001-AC4F-418D-AE19-62706E023703}">
                      <ahyp:hlinkClr xmlns:ahyp="http://schemas.microsoft.com/office/drawing/2018/hyperlinkcolor" val="tx"/>
                    </a:ext>
                  </a:extLst>
                </a:hlinkClick>
              </a:rPr>
              <a:t>SARA Forum: https://groups.google.com/forum/#!forum/sara-list</a:t>
            </a:r>
            <a:endParaRPr lang="en-US" dirty="0"/>
          </a:p>
        </p:txBody>
      </p:sp>
      <p:pic>
        <p:nvPicPr>
          <p:cNvPr id="3" name="Picture 2">
            <a:extLst>
              <a:ext uri="{FF2B5EF4-FFF2-40B4-BE49-F238E27FC236}">
                <a16:creationId xmlns:a16="http://schemas.microsoft.com/office/drawing/2014/main" id="{11E4FA46-DAA4-06B4-77F0-E09D0D6FCB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40359" y="421168"/>
            <a:ext cx="4477865" cy="251139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387CD4A-AEA6-1449-9D02-17572DEED9F0}"/>
              </a:ext>
            </a:extLst>
          </p:cNvPr>
          <p:cNvSpPr txBox="1"/>
          <p:nvPr/>
        </p:nvSpPr>
        <p:spPr>
          <a:xfrm>
            <a:off x="4679091" y="3224706"/>
            <a:ext cx="3200400" cy="646331"/>
          </a:xfrm>
          <a:prstGeom prst="rect">
            <a:avLst/>
          </a:prstGeom>
          <a:noFill/>
        </p:spPr>
        <p:txBody>
          <a:bodyPr wrap="square" rtlCol="0">
            <a:spAutoFit/>
          </a:bodyPr>
          <a:lstStyle/>
          <a:p>
            <a:pPr algn="ctr"/>
            <a:r>
              <a:rPr lang="en-US" dirty="0"/>
              <a:t>WVAS</a:t>
            </a:r>
          </a:p>
          <a:p>
            <a:r>
              <a:rPr lang="en-US" dirty="0"/>
              <a:t>https://www.wvastro.org/</a:t>
            </a:r>
          </a:p>
        </p:txBody>
      </p:sp>
    </p:spTree>
  </p:cSld>
  <p:clrMapOvr>
    <a:masterClrMapping/>
  </p:clrMapOvr>
  <mc:AlternateContent xmlns:mc="http://schemas.openxmlformats.org/markup-compatibility/2006" xmlns:p14="http://schemas.microsoft.com/office/powerpoint/2010/main">
    <mc:Choice Requires="p14">
      <p:transition spd="slow" p14:dur="2000" advTm="18442"/>
    </mc:Choice>
    <mc:Fallback xmlns="">
      <p:transition spd="slow" advTm="18442"/>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09600" y="1320988"/>
            <a:ext cx="4267200" cy="5374678"/>
          </a:xfrm>
        </p:spPr>
      </p:pic>
      <p:pic>
        <p:nvPicPr>
          <p:cNvPr id="2" name="Content Placeholder 3">
            <a:extLst>
              <a:ext uri="{FF2B5EF4-FFF2-40B4-BE49-F238E27FC236}">
                <a16:creationId xmlns:a16="http://schemas.microsoft.com/office/drawing/2014/main" id="{8BDFEB8E-9FDC-515A-DB8B-57EE464A4B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57800" y="2135659"/>
            <a:ext cx="3444423" cy="2586681"/>
          </a:xfrm>
          <a:prstGeom prst="rect">
            <a:avLst/>
          </a:prstGeom>
        </p:spPr>
      </p:pic>
      <p:sp>
        <p:nvSpPr>
          <p:cNvPr id="3" name="Title 1">
            <a:extLst>
              <a:ext uri="{FF2B5EF4-FFF2-40B4-BE49-F238E27FC236}">
                <a16:creationId xmlns:a16="http://schemas.microsoft.com/office/drawing/2014/main" id="{5B917304-6C70-4054-1171-51B3DEB2C3BA}"/>
              </a:ext>
            </a:extLst>
          </p:cNvPr>
          <p:cNvSpPr>
            <a:spLocks noGrp="1"/>
          </p:cNvSpPr>
          <p:nvPr>
            <p:ph type="title"/>
          </p:nvPr>
        </p:nvSpPr>
        <p:spPr>
          <a:xfrm>
            <a:off x="1009443" y="415048"/>
            <a:ext cx="7125113" cy="924475"/>
          </a:xfrm>
        </p:spPr>
        <p:txBody>
          <a:bodyPr/>
          <a:lstStyle/>
          <a:p>
            <a:pPr algn="ctr"/>
            <a:r>
              <a:rPr lang="en-US" dirty="0"/>
              <a:t>Grote Reber</a:t>
            </a:r>
          </a:p>
        </p:txBody>
      </p:sp>
    </p:spTree>
    <p:extLst>
      <p:ext uri="{BB962C8B-B14F-4D97-AF65-F5344CB8AC3E}">
        <p14:creationId xmlns:p14="http://schemas.microsoft.com/office/powerpoint/2010/main" val="477994161"/>
      </p:ext>
    </p:extLst>
  </p:cSld>
  <p:clrMapOvr>
    <a:masterClrMapping/>
  </p:clrMapOvr>
  <mc:AlternateContent xmlns:mc="http://schemas.openxmlformats.org/markup-compatibility/2006" xmlns:p14="http://schemas.microsoft.com/office/powerpoint/2010/main">
    <mc:Choice Requires="p14">
      <p:transition spd="slow" p14:dur="2000" advTm="22543"/>
    </mc:Choice>
    <mc:Fallback xmlns="">
      <p:transition spd="slow" advTm="22543"/>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918ED-01A7-4D38-BC33-1CFDB059B529}"/>
              </a:ext>
            </a:extLst>
          </p:cNvPr>
          <p:cNvSpPr>
            <a:spLocks noGrp="1"/>
          </p:cNvSpPr>
          <p:nvPr>
            <p:ph type="title"/>
          </p:nvPr>
        </p:nvSpPr>
        <p:spPr/>
        <p:txBody>
          <a:bodyPr/>
          <a:lstStyle/>
          <a:p>
            <a:r>
              <a:rPr lang="en-US" dirty="0"/>
              <a:t>First Radio Graph of our Galaxy</a:t>
            </a:r>
          </a:p>
        </p:txBody>
      </p:sp>
      <p:pic>
        <p:nvPicPr>
          <p:cNvPr id="4" name="Content Placeholder 3">
            <a:extLst>
              <a:ext uri="{FF2B5EF4-FFF2-40B4-BE49-F238E27FC236}">
                <a16:creationId xmlns:a16="http://schemas.microsoft.com/office/drawing/2014/main" id="{64330CDD-1A9F-41E0-86A5-ADC1557CEE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157" y="1828800"/>
            <a:ext cx="8951681" cy="4572000"/>
          </a:xfrm>
          <a:prstGeom prst="rect">
            <a:avLst/>
          </a:prstGeom>
        </p:spPr>
      </p:pic>
    </p:spTree>
    <p:extLst>
      <p:ext uri="{BB962C8B-B14F-4D97-AF65-F5344CB8AC3E}">
        <p14:creationId xmlns:p14="http://schemas.microsoft.com/office/powerpoint/2010/main" val="1076728616"/>
      </p:ext>
    </p:extLst>
  </p:cSld>
  <p:clrMapOvr>
    <a:masterClrMapping/>
  </p:clrMapOvr>
  <mc:AlternateContent xmlns:mc="http://schemas.openxmlformats.org/markup-compatibility/2006" xmlns:p14="http://schemas.microsoft.com/office/powerpoint/2010/main">
    <mc:Choice Requires="p14">
      <p:transition spd="slow" p14:dur="2000" advTm="37355"/>
    </mc:Choice>
    <mc:Fallback xmlns="">
      <p:transition spd="slow" advTm="37355"/>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918ED-01A7-4D38-BC33-1CFDB059B529}"/>
              </a:ext>
            </a:extLst>
          </p:cNvPr>
          <p:cNvSpPr>
            <a:spLocks noGrp="1"/>
          </p:cNvSpPr>
          <p:nvPr>
            <p:ph type="title"/>
          </p:nvPr>
        </p:nvSpPr>
        <p:spPr/>
        <p:txBody>
          <a:bodyPr/>
          <a:lstStyle/>
          <a:p>
            <a:pPr algn="ctr"/>
            <a:r>
              <a:rPr lang="en-US" dirty="0"/>
              <a:t>State of the art at the</a:t>
            </a:r>
            <a:br>
              <a:rPr lang="en-US" dirty="0"/>
            </a:br>
            <a:r>
              <a:rPr lang="en-US" dirty="0"/>
              <a:t>time in the 1930’s…</a:t>
            </a:r>
          </a:p>
        </p:txBody>
      </p:sp>
      <p:sp>
        <p:nvSpPr>
          <p:cNvPr id="3" name="TextBox 2">
            <a:extLst>
              <a:ext uri="{FF2B5EF4-FFF2-40B4-BE49-F238E27FC236}">
                <a16:creationId xmlns:a16="http://schemas.microsoft.com/office/drawing/2014/main" id="{D26007D2-C611-AC39-4BE1-C76A71EC7E53}"/>
              </a:ext>
            </a:extLst>
          </p:cNvPr>
          <p:cNvSpPr txBox="1"/>
          <p:nvPr/>
        </p:nvSpPr>
        <p:spPr>
          <a:xfrm>
            <a:off x="1009442" y="1600199"/>
            <a:ext cx="7067758" cy="4893647"/>
          </a:xfrm>
          <a:prstGeom prst="rect">
            <a:avLst/>
          </a:prstGeom>
          <a:noFill/>
        </p:spPr>
        <p:txBody>
          <a:bodyPr wrap="square" rtlCol="0">
            <a:spAutoFit/>
          </a:bodyPr>
          <a:lstStyle/>
          <a:p>
            <a:pPr marL="285750" indent="-285750">
              <a:buFont typeface="Arial" panose="020B0604020202020204" pitchFamily="34" charset="0"/>
              <a:buChar char="•"/>
            </a:pPr>
            <a:r>
              <a:rPr lang="en-US" sz="2400" dirty="0"/>
              <a:t>Astronomers KNEW the universe was thermal.</a:t>
            </a:r>
          </a:p>
          <a:p>
            <a:pPr marL="285750" indent="-285750">
              <a:buFont typeface="Arial" panose="020B0604020202020204" pitchFamily="34" charset="0"/>
              <a:buChar char="•"/>
            </a:pPr>
            <a:r>
              <a:rPr lang="en-US" sz="2400" dirty="0"/>
              <a:t>Radio was some new-fangled technology that was not going to see much due to the </a:t>
            </a:r>
            <a:r>
              <a:rPr lang="en-US" sz="2400" dirty="0" err="1"/>
              <a:t>the</a:t>
            </a:r>
            <a:r>
              <a:rPr lang="en-US" sz="2400" dirty="0"/>
              <a:t> low emission as predicted by the Stefan-Boltzmann equation.</a:t>
            </a:r>
          </a:p>
          <a:p>
            <a:pPr marL="285750" indent="-285750">
              <a:buFont typeface="Arial" panose="020B0604020202020204" pitchFamily="34" charset="0"/>
              <a:buChar char="•"/>
            </a:pPr>
            <a:r>
              <a:rPr lang="en-US" sz="2400" dirty="0"/>
              <a:t>Radio telescopes have poor resolution.  (Initial scopes had resolution measured in degrees)</a:t>
            </a:r>
          </a:p>
          <a:p>
            <a:pPr marL="285750" indent="-285750">
              <a:buFont typeface="Arial" panose="020B0604020202020204" pitchFamily="34" charset="0"/>
              <a:buChar char="•"/>
            </a:pPr>
            <a:r>
              <a:rPr lang="en-US" sz="2400" dirty="0"/>
              <a:t>Most professional astronomers knew nothing about radio, so they assumed whatever was being received was probably just local noise.</a:t>
            </a:r>
          </a:p>
        </p:txBody>
      </p:sp>
    </p:spTree>
    <p:extLst>
      <p:ext uri="{BB962C8B-B14F-4D97-AF65-F5344CB8AC3E}">
        <p14:creationId xmlns:p14="http://schemas.microsoft.com/office/powerpoint/2010/main" val="602777044"/>
      </p:ext>
    </p:extLst>
  </p:cSld>
  <p:clrMapOvr>
    <a:masterClrMapping/>
  </p:clrMapOvr>
  <mc:AlternateContent xmlns:mc="http://schemas.openxmlformats.org/markup-compatibility/2006" xmlns:p14="http://schemas.microsoft.com/office/powerpoint/2010/main">
    <mc:Choice Requires="p14">
      <p:transition spd="slow" p14:dur="2000" advTm="37355"/>
    </mc:Choice>
    <mc:Fallback xmlns="">
      <p:transition spd="slow" advTm="37355"/>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Whole Sky at 408 </a:t>
            </a:r>
            <a:r>
              <a:rPr lang="en-US" dirty="0" err="1"/>
              <a:t>MHz.</a:t>
            </a:r>
            <a:endParaRPr lang="en-US" dirty="0"/>
          </a:p>
        </p:txBody>
      </p:sp>
      <p:pic>
        <p:nvPicPr>
          <p:cNvPr id="8" name="Picture 7" descr="A picture containing light&#10;&#10;Description automatically generated">
            <a:extLst>
              <a:ext uri="{FF2B5EF4-FFF2-40B4-BE49-F238E27FC236}">
                <a16:creationId xmlns:a16="http://schemas.microsoft.com/office/drawing/2014/main" id="{5ECFB2B5-483E-4DCA-ADEB-1E47E15562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14" y="1343285"/>
            <a:ext cx="9028571" cy="4171429"/>
          </a:xfrm>
          <a:prstGeom prst="rect">
            <a:avLst/>
          </a:prstGeom>
        </p:spPr>
      </p:pic>
    </p:spTree>
    <p:extLst>
      <p:ext uri="{BB962C8B-B14F-4D97-AF65-F5344CB8AC3E}">
        <p14:creationId xmlns:p14="http://schemas.microsoft.com/office/powerpoint/2010/main" val="799523853"/>
      </p:ext>
    </p:extLst>
  </p:cSld>
  <p:clrMapOvr>
    <a:masterClrMapping/>
  </p:clrMapOvr>
  <mc:AlternateContent xmlns:mc="http://schemas.openxmlformats.org/markup-compatibility/2006" xmlns:p14="http://schemas.microsoft.com/office/powerpoint/2010/main">
    <mc:Choice Requires="p14">
      <p:transition spd="slow" p14:dur="2000" advTm="23327"/>
    </mc:Choice>
    <mc:Fallback xmlns="">
      <p:transition spd="slow" advTm="23327"/>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3245" y="675724"/>
            <a:ext cx="7372555" cy="924475"/>
          </a:xfrm>
        </p:spPr>
        <p:txBody>
          <a:bodyPr/>
          <a:lstStyle/>
          <a:p>
            <a:r>
              <a:rPr lang="en-US" dirty="0"/>
              <a:t>Supernova Remnant Cassiopeia A</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9522" y="2060648"/>
            <a:ext cx="4013200" cy="3959452"/>
          </a:xfrm>
          <a:prstGeom prst="rect">
            <a:avLst/>
          </a:prstGeom>
        </p:spPr>
      </p:pic>
      <p:pic>
        <p:nvPicPr>
          <p:cNvPr id="6" name="Content Placeholder 5"/>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812771" y="2060648"/>
            <a:ext cx="3806751" cy="3806751"/>
          </a:xfrm>
        </p:spPr>
      </p:pic>
    </p:spTree>
    <p:extLst>
      <p:ext uri="{BB962C8B-B14F-4D97-AF65-F5344CB8AC3E}">
        <p14:creationId xmlns:p14="http://schemas.microsoft.com/office/powerpoint/2010/main" val="2067554232"/>
      </p:ext>
    </p:extLst>
  </p:cSld>
  <p:clrMapOvr>
    <a:masterClrMapping/>
  </p:clrMapOvr>
  <mc:AlternateContent xmlns:mc="http://schemas.openxmlformats.org/markup-compatibility/2006" xmlns:p14="http://schemas.microsoft.com/office/powerpoint/2010/main">
    <mc:Choice Requires="p14">
      <p:transition spd="slow" p14:dur="2000" advTm="18599"/>
    </mc:Choice>
    <mc:Fallback xmlns="">
      <p:transition spd="slow" advTm="18599"/>
    </mc:Fallback>
  </mc:AlternateContent>
</p:sld>
</file>

<file path=ppt/theme/theme1.xml><?xml version="1.0" encoding="utf-8"?>
<a:theme xmlns:a="http://schemas.openxmlformats.org/drawingml/2006/main" name="Summer">
  <a:themeElements>
    <a:clrScheme name="Summer">
      <a:dk1>
        <a:sysClr val="windowText" lastClr="000000"/>
      </a:dk1>
      <a:lt1>
        <a:sysClr val="window" lastClr="FFFFFF"/>
      </a:lt1>
      <a:dk2>
        <a:srgbClr val="E89117"/>
      </a:dk2>
      <a:lt2>
        <a:srgbClr val="FEDD78"/>
      </a:lt2>
      <a:accent1>
        <a:srgbClr val="A1B633"/>
      </a:accent1>
      <a:accent2>
        <a:srgbClr val="C4D73F"/>
      </a:accent2>
      <a:accent3>
        <a:srgbClr val="FFCE2D"/>
      </a:accent3>
      <a:accent4>
        <a:srgbClr val="FFA600"/>
      </a:accent4>
      <a:accent5>
        <a:srgbClr val="ED5E00"/>
      </a:accent5>
      <a:accent6>
        <a:srgbClr val="C62D03"/>
      </a:accent6>
      <a:hlink>
        <a:srgbClr val="408080"/>
      </a:hlink>
      <a:folHlink>
        <a:srgbClr val="5EAEAE"/>
      </a:folHlink>
    </a:clrScheme>
    <a:fontScheme name="Summer">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ummer">
      <a:fillStyleLst>
        <a:solidFill>
          <a:schemeClr val="phClr"/>
        </a:solidFill>
        <a:gradFill rotWithShape="1">
          <a:gsLst>
            <a:gs pos="0">
              <a:schemeClr val="phClr">
                <a:tint val="70000"/>
                <a:lumMod val="110000"/>
              </a:schemeClr>
            </a:gs>
            <a:gs pos="100000">
              <a:schemeClr val="phClr">
                <a:tint val="90000"/>
              </a:schemeClr>
            </a:gs>
          </a:gsLst>
          <a:lin ang="5400000" scaled="1"/>
        </a:gradFill>
        <a:gradFill rotWithShape="1">
          <a:gsLst>
            <a:gs pos="0">
              <a:schemeClr val="phClr">
                <a:tint val="98000"/>
                <a:satMod val="120000"/>
                <a:lumMod val="110000"/>
              </a:schemeClr>
            </a:gs>
            <a:gs pos="100000">
              <a:schemeClr val="phClr">
                <a:shade val="90000"/>
                <a:lumMod val="90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88900" dist="38100" dir="5400000" algn="ctr" rotWithShape="0">
              <a:srgbClr val="000000">
                <a:alpha val="65000"/>
              </a:srgbClr>
            </a:outerShdw>
          </a:effectLst>
          <a:scene3d>
            <a:camera prst="orthographicFront">
              <a:rot lat="0" lon="0" rev="0"/>
            </a:camera>
            <a:lightRig rig="threePt" dir="tl">
              <a:rot lat="0" lon="0" rev="5400000"/>
            </a:lightRig>
          </a:scene3d>
          <a:sp3d>
            <a:bevelT w="25400" h="38100"/>
          </a:sp3d>
        </a:effectStyle>
      </a:effectStyleLst>
      <a:bgFillStyleLst>
        <a:solidFill>
          <a:schemeClr val="phClr"/>
        </a:solidFill>
        <a:gradFill rotWithShape="1">
          <a:gsLst>
            <a:gs pos="0">
              <a:schemeClr val="phClr">
                <a:tint val="97000"/>
                <a:shade val="80000"/>
                <a:hueMod val="110000"/>
                <a:satMod val="120000"/>
              </a:schemeClr>
            </a:gs>
            <a:gs pos="100000">
              <a:schemeClr val="phClr">
                <a:shade val="60000"/>
                <a:hueMod val="40000"/>
                <a:satMod val="120000"/>
                <a:lumMod val="103000"/>
              </a:schemeClr>
            </a:gs>
          </a:gsLst>
          <a:lin ang="5400000" scaled="1"/>
        </a:gradFill>
        <a:gradFill rotWithShape="1">
          <a:gsLst>
            <a:gs pos="0">
              <a:schemeClr val="phClr">
                <a:tint val="97000"/>
                <a:shade val="80000"/>
                <a:hueMod val="110000"/>
                <a:satMod val="130000"/>
                <a:lumMod val="100000"/>
              </a:schemeClr>
            </a:gs>
            <a:gs pos="100000">
              <a:schemeClr val="phClr">
                <a:shade val="60000"/>
                <a:hueMod val="40000"/>
                <a:satMod val="120000"/>
                <a:lumMod val="103000"/>
              </a:schemeClr>
            </a:gs>
          </a:gsLst>
          <a:path path="circle">
            <a:fillToRect l="50000" t="50000" r="100000" b="10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TC101972873[[fn=Summer]]</Template>
  <TotalTime>38005</TotalTime>
  <Words>4939</Words>
  <Application>Microsoft Office PowerPoint</Application>
  <PresentationFormat>On-screen Show (4:3)</PresentationFormat>
  <Paragraphs>342</Paragraphs>
  <Slides>42</Slides>
  <Notes>42</Notes>
  <HiddenSlides>0</HiddenSlides>
  <MMClips>3</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0</vt:i4>
      </vt:variant>
      <vt:variant>
        <vt:lpstr>Slide Titles</vt:lpstr>
      </vt:variant>
      <vt:variant>
        <vt:i4>42</vt:i4>
      </vt:variant>
    </vt:vector>
  </HeadingPairs>
  <TitlesOfParts>
    <vt:vector size="49" baseType="lpstr">
      <vt:lpstr>Arial</vt:lpstr>
      <vt:lpstr>Calibri</vt:lpstr>
      <vt:lpstr>Courier New</vt:lpstr>
      <vt:lpstr>Google Sans</vt:lpstr>
      <vt:lpstr>Verdana</vt:lpstr>
      <vt:lpstr>Wingdings 2</vt:lpstr>
      <vt:lpstr>Summer</vt:lpstr>
      <vt:lpstr> Introduction to Radio Astronomy  and it’s Effects on our Daily Living…</vt:lpstr>
      <vt:lpstr>What does Radio Astronomy have over Optical?</vt:lpstr>
      <vt:lpstr>PowerPoint Presentation</vt:lpstr>
      <vt:lpstr>Father of Radio Astronomy</vt:lpstr>
      <vt:lpstr>Grote Reber</vt:lpstr>
      <vt:lpstr>First Radio Graph of our Galaxy</vt:lpstr>
      <vt:lpstr>State of the art at the time in the 1930’s…</vt:lpstr>
      <vt:lpstr>The Whole Sky at 408 MHz.</vt:lpstr>
      <vt:lpstr>Supernova Remnant Cassiopeia A</vt:lpstr>
      <vt:lpstr>Radio Galaxy Cygnus A</vt:lpstr>
      <vt:lpstr>PowerPoint Presentation</vt:lpstr>
      <vt:lpstr>What the professionals use</vt:lpstr>
      <vt:lpstr>PowerPoint Presentation</vt:lpstr>
      <vt:lpstr>VLA</vt:lpstr>
      <vt:lpstr>Event Horizon Telescope</vt:lpstr>
      <vt:lpstr>What do the amateurs use?</vt:lpstr>
      <vt:lpstr>Eyepieces…</vt:lpstr>
      <vt:lpstr>Radio Jove http://radiojove.gsfc.nasa.gov/</vt:lpstr>
      <vt:lpstr>SuperSID</vt:lpstr>
      <vt:lpstr>Hydrogen Line http://wvurail.org</vt:lpstr>
      <vt:lpstr>Pulsar detection is possible.</vt:lpstr>
      <vt:lpstr>Bigger toys…</vt:lpstr>
      <vt:lpstr>What has radio astronomy added to our knowledge of our univserse?</vt:lpstr>
      <vt:lpstr>Imaging Black Holes</vt:lpstr>
      <vt:lpstr>Non-Thermal Radiation from Galaxies</vt:lpstr>
      <vt:lpstr>Coherent Maser Line Emission</vt:lpstr>
      <vt:lpstr>Cosmic Microwave Background</vt:lpstr>
      <vt:lpstr>Neutron Stars  (aka Pulsars)</vt:lpstr>
      <vt:lpstr>Galaxies extend way beyond their visible area…</vt:lpstr>
      <vt:lpstr>Evolution of Radio Galaxies and Quasars</vt:lpstr>
      <vt:lpstr>Thermal spectral-line absorption and emission</vt:lpstr>
      <vt:lpstr>Cold areas of galaxies</vt:lpstr>
      <vt:lpstr>A peek into the nursery…</vt:lpstr>
      <vt:lpstr>Technologies started in  Radio Astronomy in everyday use…</vt:lpstr>
      <vt:lpstr>Time Keeping</vt:lpstr>
      <vt:lpstr>Amplifiers</vt:lpstr>
      <vt:lpstr>Imaging</vt:lpstr>
      <vt:lpstr>Computing</vt:lpstr>
      <vt:lpstr>Our atmosphere</vt:lpstr>
      <vt:lpstr>Wi-Fi</vt:lpstr>
      <vt:lpstr>Pure Curiosity</vt:lpstr>
      <vt:lpstr>Questions?</vt:lpstr>
    </vt:vector>
  </TitlesOfParts>
  <Company>Edmund Harfmann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Radio Astronomy</dc:title>
  <dc:creator>Ed</dc:creator>
  <cp:lastModifiedBy>Edmund Harfmann</cp:lastModifiedBy>
  <cp:revision>467</cp:revision>
  <cp:lastPrinted>2013-08-02T15:51:19Z</cp:lastPrinted>
  <dcterms:created xsi:type="dcterms:W3CDTF">2013-07-24T14:13:14Z</dcterms:created>
  <dcterms:modified xsi:type="dcterms:W3CDTF">2026-01-03T15:11:58Z</dcterms:modified>
</cp:coreProperties>
</file>